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Average"/>
      <p:regular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eleste More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F64C62-25D5-4652-A523-34376E3C0CDF}">
  <a:tblStyle styleId="{6BF64C62-25D5-4652-A523-34376E3C0C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Oswald-regular.fntdata"/><Relationship Id="rId12" Type="http://schemas.openxmlformats.org/officeDocument/2006/relationships/slide" Target="slides/slide5.xml"/><Relationship Id="rId34" Type="http://schemas.openxmlformats.org/officeDocument/2006/relationships/font" Target="fonts/Average-regular.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Oswa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8-21T20:47:28.790">
    <p:pos x="0" y="307"/>
    <p:text>Make to a table??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ho.int/news-room/commentaries/detail/transmission-of-sars-cov-2-implications-for-infection-prevention-precautions" TargetMode="External"/><Relationship Id="rId3" Type="http://schemas.openxmlformats.org/officeDocument/2006/relationships/hyperlink" Target="https://www.who.int/news-room/commentaries/detail/transmission-of-sars-cov-2-implications-for-infection-prevention-precaution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Background Image Citation:</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SARS-CoV2 Virus. Adapted from “</a:t>
            </a:r>
            <a:r>
              <a:rPr lang="en" sz="1200">
                <a:solidFill>
                  <a:schemeClr val="dk1"/>
                </a:solidFill>
                <a:latin typeface="Calibri"/>
                <a:ea typeface="Calibri"/>
                <a:cs typeface="Calibri"/>
                <a:sym typeface="Calibri"/>
              </a:rPr>
              <a:t>Transmission of SARS-CoV-2: implications for infection prevention precautions,” by World Health Organization , 2020, July 9, (</a:t>
            </a:r>
            <a:r>
              <a:rPr lang="en" sz="1200" u="sng">
                <a:solidFill>
                  <a:schemeClr val="dk1"/>
                </a:solidFill>
                <a:latin typeface="Calibri"/>
                <a:ea typeface="Calibri"/>
                <a:cs typeface="Calibri"/>
                <a:sym typeface="Calibri"/>
                <a:hlinkClick r:id="rId2">
                  <a:extLst>
                    <a:ext uri="{A12FA001-AC4F-418D-AE19-62706E023703}">
                      <ahyp:hlinkClr val="tx"/>
                    </a:ext>
                  </a:extLst>
                </a:hlinkClick>
              </a:rPr>
              <a:t>https://www.who.int/news-room/commentaries/detail/transmission-of-sars-cov-2-implications-for-infection-prevention-precautio</a:t>
            </a:r>
            <a:r>
              <a:rPr lang="en" sz="1200" u="sng">
                <a:solidFill>
                  <a:schemeClr val="dk1"/>
                </a:solidFill>
                <a:latin typeface="Calibri"/>
                <a:ea typeface="Calibri"/>
                <a:cs typeface="Calibri"/>
                <a:sym typeface="Calibri"/>
                <a:hlinkClick r:id="rId3">
                  <a:extLst>
                    <a:ext uri="{A12FA001-AC4F-418D-AE19-62706E023703}">
                      <ahyp:hlinkClr val="tx"/>
                    </a:ext>
                  </a:extLst>
                </a:hlinkClick>
              </a:rPr>
              <a:t>ns</a:t>
            </a:r>
            <a:r>
              <a:rPr lang="en" sz="1200">
                <a:solidFill>
                  <a:schemeClr val="dk1"/>
                </a:solidFill>
                <a:latin typeface="Calibri"/>
                <a:ea typeface="Calibri"/>
                <a:cs typeface="Calibri"/>
                <a:sym typeface="Calibri"/>
              </a:rPr>
              <a:t>). In the public domain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4394d0e7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4394d0e7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4394d0e76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4394d0e76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64faecd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464faecd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400">
                <a:solidFill>
                  <a:schemeClr val="dk1"/>
                </a:solidFill>
                <a:latin typeface="Calibri"/>
                <a:ea typeface="Calibri"/>
                <a:cs typeface="Calibri"/>
                <a:sym typeface="Calibri"/>
              </a:rPr>
              <a:t>Dropped redundant SVI data percentile columns and features not within the project scope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4592314e8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4592314e8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592314e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592314e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4"/>
                </a:highlight>
              </a:rPr>
              <a:t>Convert ML models to table ??</a:t>
            </a:r>
            <a:endParaRPr>
              <a:highlight>
                <a:schemeClr val="accent4"/>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63ac9751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463ac9751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46573cbcd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46573cbcd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394d0e7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394d0e7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9900"/>
                </a:highlight>
              </a:rPr>
              <a:t>** Will go to code in github to explain the SMOTEENN process **</a:t>
            </a:r>
            <a:endParaRPr>
              <a:highlight>
                <a:srgbClr val="FF9900"/>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64faecdf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464faecdf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63ac975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463ac975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43434d59d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43434d59d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463ac975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463ac975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464faecdf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464faecdf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4394d0e76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4394d0e76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4394d0e76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4394d0e76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46573cbcd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46573cbcd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43434d59d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43434d59d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42c25d38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42c25d38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43434d59d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43434d59d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C4245"/>
              </a:buClr>
              <a:buSzPts val="1200"/>
              <a:buChar char="-"/>
            </a:pPr>
            <a:r>
              <a:rPr b="1" lang="en" sz="1200">
                <a:solidFill>
                  <a:srgbClr val="3C4245"/>
                </a:solidFill>
                <a:highlight>
                  <a:schemeClr val="accent4"/>
                </a:highlight>
              </a:rPr>
              <a:t>Reason why</a:t>
            </a:r>
            <a:r>
              <a:rPr b="1" lang="en" sz="1200">
                <a:solidFill>
                  <a:srgbClr val="3C4245"/>
                </a:solidFill>
                <a:highlight>
                  <a:srgbClr val="FFFFFF"/>
                </a:highlight>
              </a:rPr>
              <a:t>: COVID has drastically affected the world, threatening the lives of millions and </a:t>
            </a:r>
            <a:r>
              <a:rPr b="1" lang="en" sz="1200">
                <a:solidFill>
                  <a:srgbClr val="3C4245"/>
                </a:solidFill>
                <a:highlight>
                  <a:srgbClr val="FFFFFF"/>
                </a:highlight>
              </a:rPr>
              <a:t>wreaking</a:t>
            </a:r>
            <a:r>
              <a:rPr b="1" lang="en" sz="1200">
                <a:solidFill>
                  <a:srgbClr val="3C4245"/>
                </a:solidFill>
                <a:highlight>
                  <a:srgbClr val="FFFFFF"/>
                </a:highlight>
              </a:rPr>
              <a:t> havoc on social and economic players. Although COVID-19 has slowly become understood and there have been implementations for disease control, the threat of infectious diseases is still alarming. Throughout the primary years of COVID-19, it became evident that particular locations of the US were heavily affected while others were not. Thus, it is imperative to understand predicting factors and their relationships that may affect both case and death rates. By indicating high-priority areas in the US, one can reallocate resources to those locations and provide further assistance to combat spread. Additionally, this information can be transposed to future implications if another pandemic were to occur in the near future. </a:t>
            </a:r>
            <a:endParaRPr b="1" sz="1200">
              <a:solidFill>
                <a:srgbClr val="3C4245"/>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43434d59d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43434d59d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3434d59d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3434d59d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County Picture: Stock photo and does not require reference by APA standards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2c25d388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42c25d38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9900"/>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4592314e8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4592314e8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42c25d388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42c25d388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592314e8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592314e8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hyperlink" Target="https://www.census.gov/programs-surveys/community-resilience-estimates/data/datasets.html" TargetMode="External"/><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5.jpg"/><Relationship Id="rId7"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7.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2.census.gov/programs-surveys/popest/datasets/2020-2021/counties/totals/" TargetMode="External"/><Relationship Id="rId4" Type="http://schemas.openxmlformats.org/officeDocument/2006/relationships/hyperlink" Target="https://www.statsamerica.org/downloads/default.aspx" TargetMode="External"/><Relationship Id="rId9" Type="http://schemas.openxmlformats.org/officeDocument/2006/relationships/image" Target="../media/image10.png"/><Relationship Id="rId5" Type="http://schemas.openxmlformats.org/officeDocument/2006/relationships/hyperlink" Target="https://www.atsdr.cdc.gov/placeandhealth/svi/" TargetMode="External"/><Relationship Id="rId6" Type="http://schemas.openxmlformats.org/officeDocument/2006/relationships/hyperlink" Target="https://github.com/govex/COVID-19" TargetMode="External"/><Relationship Id="rId7" Type="http://schemas.openxmlformats.org/officeDocument/2006/relationships/hyperlink" Target="https://github.com/govex/COVID-19" TargetMode="External"/><Relationship Id="rId8" Type="http://schemas.openxmlformats.org/officeDocument/2006/relationships/hyperlink" Target="https://hifld-geoplatform.opendata.arcgis.com/datasets/geoplatform::hospitals/abou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hyperlink" Target="https://www.tibco.com/reference-center/what-is-a-neural-netwo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hyperlink" Target="https://elitedatascience.com/feature-enginee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0" cy="5143499"/>
          </a:xfrm>
          <a:prstGeom prst="rect">
            <a:avLst/>
          </a:prstGeom>
          <a:noFill/>
          <a:ln>
            <a:noFill/>
          </a:ln>
        </p:spPr>
      </p:pic>
      <p:sp>
        <p:nvSpPr>
          <p:cNvPr id="60" name="Google Shape;60;p13"/>
          <p:cNvSpPr txBox="1"/>
          <p:nvPr>
            <p:ph type="ctrTitle"/>
          </p:nvPr>
        </p:nvSpPr>
        <p:spPr>
          <a:xfrm>
            <a:off x="671258" y="10625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Exploration of SARS-CoV2</a:t>
            </a:r>
            <a:endParaRPr b="1"/>
          </a:p>
        </p:txBody>
      </p:sp>
      <p:sp>
        <p:nvSpPr>
          <p:cNvPr id="61" name="Google Shape;61;p13"/>
          <p:cNvSpPr txBox="1"/>
          <p:nvPr/>
        </p:nvSpPr>
        <p:spPr>
          <a:xfrm>
            <a:off x="1708025" y="2792600"/>
            <a:ext cx="572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swald"/>
                <a:ea typeface="Oswald"/>
                <a:cs typeface="Oswald"/>
                <a:sym typeface="Oswald"/>
              </a:rPr>
              <a:t>Data Analytics Bootcamp Capstone Project</a:t>
            </a:r>
            <a:endParaRPr sz="1800">
              <a:solidFill>
                <a:schemeClr val="dk1"/>
              </a:solidFill>
              <a:latin typeface="Oswald"/>
              <a:ea typeface="Oswald"/>
              <a:cs typeface="Oswald"/>
              <a:sym typeface="Oswald"/>
            </a:endParaRPr>
          </a:p>
        </p:txBody>
      </p:sp>
      <p:pic>
        <p:nvPicPr>
          <p:cNvPr id="62" name="Google Shape;62;p13"/>
          <p:cNvPicPr preferRelativeResize="0"/>
          <p:nvPr/>
        </p:nvPicPr>
        <p:blipFill>
          <a:blip r:embed="rId4">
            <a:alphaModFix/>
          </a:blip>
          <a:stretch>
            <a:fillRect/>
          </a:stretch>
        </p:blipFill>
        <p:spPr>
          <a:xfrm>
            <a:off x="58200" y="4716475"/>
            <a:ext cx="398174" cy="367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147" name="Google Shape;147;p22"/>
          <p:cNvSpPr txBox="1"/>
          <p:nvPr/>
        </p:nvSpPr>
        <p:spPr>
          <a:xfrm>
            <a:off x="0" y="122250"/>
            <a:ext cx="9217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lt2"/>
                </a:solidFill>
                <a:latin typeface="Oswald"/>
                <a:ea typeface="Oswald"/>
                <a:cs typeface="Oswald"/>
                <a:sym typeface="Oswald"/>
              </a:rPr>
              <a:t>Percentile Ranking of Cases by County : March 2020 - March 2021</a:t>
            </a:r>
            <a:endParaRPr sz="2700">
              <a:solidFill>
                <a:schemeClr val="lt2"/>
              </a:solidFill>
              <a:latin typeface="Oswald"/>
              <a:ea typeface="Oswald"/>
              <a:cs typeface="Oswald"/>
              <a:sym typeface="Oswald"/>
            </a:endParaRPr>
          </a:p>
        </p:txBody>
      </p:sp>
      <p:pic>
        <p:nvPicPr>
          <p:cNvPr id="148" name="Google Shape;148;p22"/>
          <p:cNvPicPr preferRelativeResize="0"/>
          <p:nvPr/>
        </p:nvPicPr>
        <p:blipFill>
          <a:blip r:embed="rId4">
            <a:alphaModFix/>
          </a:blip>
          <a:stretch>
            <a:fillRect/>
          </a:stretch>
        </p:blipFill>
        <p:spPr>
          <a:xfrm>
            <a:off x="1012400" y="850250"/>
            <a:ext cx="6871224" cy="4096650"/>
          </a:xfrm>
          <a:prstGeom prst="rect">
            <a:avLst/>
          </a:prstGeom>
          <a:noFill/>
          <a:ln>
            <a:noFill/>
          </a:ln>
        </p:spPr>
      </p:pic>
      <p:pic>
        <p:nvPicPr>
          <p:cNvPr id="149" name="Google Shape;149;p22"/>
          <p:cNvPicPr preferRelativeResize="0"/>
          <p:nvPr/>
        </p:nvPicPr>
        <p:blipFill>
          <a:blip r:embed="rId5">
            <a:alphaModFix/>
          </a:blip>
          <a:stretch>
            <a:fillRect/>
          </a:stretch>
        </p:blipFill>
        <p:spPr>
          <a:xfrm>
            <a:off x="6746600" y="850250"/>
            <a:ext cx="1137025" cy="483050"/>
          </a:xfrm>
          <a:prstGeom prst="rect">
            <a:avLst/>
          </a:prstGeom>
          <a:noFill/>
          <a:ln>
            <a:noFill/>
          </a:ln>
        </p:spPr>
      </p:pic>
      <p:sp>
        <p:nvSpPr>
          <p:cNvPr id="150" name="Google Shape;150;p22"/>
          <p:cNvSpPr txBox="1"/>
          <p:nvPr/>
        </p:nvSpPr>
        <p:spPr>
          <a:xfrm>
            <a:off x="971650" y="537875"/>
            <a:ext cx="20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5</a:t>
            </a:r>
            <a:r>
              <a:rPr lang="en" sz="800">
                <a:solidFill>
                  <a:schemeClr val="lt2"/>
                </a:solidFill>
                <a:latin typeface="Calibri"/>
                <a:ea typeface="Calibri"/>
                <a:cs typeface="Calibri"/>
                <a:sym typeface="Calibri"/>
              </a:rPr>
              <a:t>. Tableau COVID-19  Case Ranking </a:t>
            </a:r>
            <a:r>
              <a:rPr lang="en">
                <a:solidFill>
                  <a:schemeClr val="lt2"/>
                </a:solidFill>
                <a:latin typeface="Average"/>
                <a:ea typeface="Average"/>
                <a:cs typeface="Average"/>
                <a:sym typeface="Average"/>
              </a:rPr>
              <a:t> </a:t>
            </a:r>
            <a:endParaRPr>
              <a:solidFill>
                <a:schemeClr val="lt2"/>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idx="1" type="body"/>
          </p:nvPr>
        </p:nvSpPr>
        <p:spPr>
          <a:xfrm>
            <a:off x="67925" y="84875"/>
            <a:ext cx="8937600" cy="632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770"/>
              <a:buNone/>
            </a:pPr>
            <a:r>
              <a:rPr lang="en" sz="2800">
                <a:solidFill>
                  <a:schemeClr val="lt2"/>
                </a:solidFill>
                <a:latin typeface="Oswald"/>
                <a:ea typeface="Oswald"/>
                <a:cs typeface="Oswald"/>
                <a:sym typeface="Oswald"/>
              </a:rPr>
              <a:t>Percentile Ranking of Deaths by County</a:t>
            </a:r>
            <a:r>
              <a:rPr lang="en" sz="2800">
                <a:solidFill>
                  <a:schemeClr val="lt2"/>
                </a:solidFill>
                <a:latin typeface="Oswald"/>
                <a:ea typeface="Oswald"/>
                <a:cs typeface="Oswald"/>
                <a:sym typeface="Oswald"/>
              </a:rPr>
              <a:t> : March 2020 - March 2021</a:t>
            </a:r>
            <a:endParaRPr sz="2800">
              <a:solidFill>
                <a:schemeClr val="lt2"/>
              </a:solidFill>
              <a:latin typeface="Oswald"/>
              <a:ea typeface="Oswald"/>
              <a:cs typeface="Oswald"/>
              <a:sym typeface="Oswald"/>
            </a:endParaRPr>
          </a:p>
          <a:p>
            <a:pPr indent="0" lvl="0" marL="0" rtl="0" algn="l">
              <a:lnSpc>
                <a:spcPct val="95000"/>
              </a:lnSpc>
              <a:spcBef>
                <a:spcPts val="0"/>
              </a:spcBef>
              <a:spcAft>
                <a:spcPts val="1200"/>
              </a:spcAft>
              <a:buSzPts val="770"/>
              <a:buNone/>
            </a:pPr>
            <a:r>
              <a:t/>
            </a:r>
            <a:endParaRPr sz="1260"/>
          </a:p>
        </p:txBody>
      </p:sp>
      <p:pic>
        <p:nvPicPr>
          <p:cNvPr id="156" name="Google Shape;156;p23"/>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157" name="Google Shape;157;p23"/>
          <p:cNvSpPr txBox="1"/>
          <p:nvPr/>
        </p:nvSpPr>
        <p:spPr>
          <a:xfrm>
            <a:off x="2904600" y="4703625"/>
            <a:ext cx="33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accent5"/>
              </a:solidFill>
              <a:latin typeface="Calibri"/>
              <a:ea typeface="Calibri"/>
              <a:cs typeface="Calibri"/>
              <a:sym typeface="Calibri"/>
            </a:endParaRPr>
          </a:p>
        </p:txBody>
      </p:sp>
      <p:pic>
        <p:nvPicPr>
          <p:cNvPr id="158" name="Google Shape;158;p23"/>
          <p:cNvPicPr preferRelativeResize="0"/>
          <p:nvPr/>
        </p:nvPicPr>
        <p:blipFill>
          <a:blip r:embed="rId4">
            <a:alphaModFix/>
          </a:blip>
          <a:stretch>
            <a:fillRect/>
          </a:stretch>
        </p:blipFill>
        <p:spPr>
          <a:xfrm>
            <a:off x="986550" y="786100"/>
            <a:ext cx="6853500" cy="3990651"/>
          </a:xfrm>
          <a:prstGeom prst="rect">
            <a:avLst/>
          </a:prstGeom>
          <a:noFill/>
          <a:ln>
            <a:noFill/>
          </a:ln>
        </p:spPr>
      </p:pic>
      <p:pic>
        <p:nvPicPr>
          <p:cNvPr id="159" name="Google Shape;159;p23"/>
          <p:cNvPicPr preferRelativeResize="0"/>
          <p:nvPr/>
        </p:nvPicPr>
        <p:blipFill>
          <a:blip r:embed="rId5">
            <a:alphaModFix/>
          </a:blip>
          <a:stretch>
            <a:fillRect/>
          </a:stretch>
        </p:blipFill>
        <p:spPr>
          <a:xfrm>
            <a:off x="6644600" y="786100"/>
            <a:ext cx="1195450" cy="526000"/>
          </a:xfrm>
          <a:prstGeom prst="rect">
            <a:avLst/>
          </a:prstGeom>
          <a:noFill/>
          <a:ln>
            <a:noFill/>
          </a:ln>
        </p:spPr>
      </p:pic>
      <p:sp>
        <p:nvSpPr>
          <p:cNvPr id="160" name="Google Shape;160;p23"/>
          <p:cNvSpPr txBox="1"/>
          <p:nvPr/>
        </p:nvSpPr>
        <p:spPr>
          <a:xfrm>
            <a:off x="937650" y="472675"/>
            <a:ext cx="20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6</a:t>
            </a:r>
            <a:r>
              <a:rPr lang="en" sz="800">
                <a:solidFill>
                  <a:schemeClr val="lt2"/>
                </a:solidFill>
                <a:latin typeface="Calibri"/>
                <a:ea typeface="Calibri"/>
                <a:cs typeface="Calibri"/>
                <a:sym typeface="Calibri"/>
              </a:rPr>
              <a:t>. Tableau COVID-19  Death  Ranking </a:t>
            </a:r>
            <a:r>
              <a:rPr lang="en">
                <a:solidFill>
                  <a:schemeClr val="lt2"/>
                </a:solidFill>
                <a:latin typeface="Average"/>
                <a:ea typeface="Average"/>
                <a:cs typeface="Average"/>
                <a:sym typeface="Average"/>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Initial </a:t>
            </a:r>
            <a:r>
              <a:rPr lang="en"/>
              <a:t>Model Feature Engineering &amp; Analysis</a:t>
            </a:r>
            <a:endParaRPr/>
          </a:p>
          <a:p>
            <a:pPr indent="0" lvl="0" marL="0" rtl="0" algn="l">
              <a:spcBef>
                <a:spcPts val="0"/>
              </a:spcBef>
              <a:spcAft>
                <a:spcPts val="0"/>
              </a:spcAft>
              <a:buNone/>
            </a:pPr>
            <a:r>
              <a:t/>
            </a:r>
            <a:endParaRPr/>
          </a:p>
        </p:txBody>
      </p:sp>
      <p:pic>
        <p:nvPicPr>
          <p:cNvPr id="166" name="Google Shape;166;p24"/>
          <p:cNvPicPr preferRelativeResize="0"/>
          <p:nvPr/>
        </p:nvPicPr>
        <p:blipFill>
          <a:blip r:embed="rId3">
            <a:alphaModFix/>
          </a:blip>
          <a:stretch>
            <a:fillRect/>
          </a:stretch>
        </p:blipFill>
        <p:spPr>
          <a:xfrm>
            <a:off x="222050" y="732500"/>
            <a:ext cx="5253200" cy="4189951"/>
          </a:xfrm>
          <a:prstGeom prst="rect">
            <a:avLst/>
          </a:prstGeom>
          <a:noFill/>
          <a:ln>
            <a:noFill/>
          </a:ln>
        </p:spPr>
      </p:pic>
      <p:sp>
        <p:nvSpPr>
          <p:cNvPr id="167" name="Google Shape;167;p24"/>
          <p:cNvSpPr txBox="1"/>
          <p:nvPr/>
        </p:nvSpPr>
        <p:spPr>
          <a:xfrm>
            <a:off x="5646625" y="732488"/>
            <a:ext cx="3333300" cy="371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AutoNum type="romanUcPeriod"/>
            </a:pPr>
            <a:r>
              <a:rPr lang="en">
                <a:solidFill>
                  <a:schemeClr val="lt2"/>
                </a:solidFill>
                <a:latin typeface="Calibri"/>
                <a:ea typeface="Calibri"/>
                <a:cs typeface="Calibri"/>
                <a:sym typeface="Calibri"/>
              </a:rPr>
              <a:t>Total of 63 features included</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AutoNum type="romanUcPeriod"/>
            </a:pPr>
            <a:r>
              <a:rPr lang="en">
                <a:solidFill>
                  <a:schemeClr val="lt2"/>
                </a:solidFill>
                <a:latin typeface="Calibri"/>
                <a:ea typeface="Calibri"/>
                <a:cs typeface="Calibri"/>
                <a:sym typeface="Calibri"/>
              </a:rPr>
              <a:t>Top three features:</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lt2"/>
              </a:buClr>
              <a:buSzPts val="1400"/>
              <a:buFont typeface="Calibri"/>
              <a:buAutoNum type="alphaUcPeriod"/>
            </a:pPr>
            <a:r>
              <a:rPr lang="en">
                <a:solidFill>
                  <a:schemeClr val="lt2"/>
                </a:solidFill>
                <a:latin typeface="Calibri"/>
                <a:ea typeface="Calibri"/>
                <a:cs typeface="Calibri"/>
                <a:sym typeface="Calibri"/>
              </a:rPr>
              <a:t>Cases:</a:t>
            </a:r>
            <a:endParaRPr>
              <a:solidFill>
                <a:schemeClr val="lt2"/>
              </a:solidFill>
              <a:latin typeface="Calibri"/>
              <a:ea typeface="Calibri"/>
              <a:cs typeface="Calibri"/>
              <a:sym typeface="Calibri"/>
            </a:endParaRPr>
          </a:p>
          <a:p>
            <a:pPr indent="-311150" lvl="2" marL="1371600" rtl="0" algn="l">
              <a:spcBef>
                <a:spcPts val="0"/>
              </a:spcBef>
              <a:spcAft>
                <a:spcPts val="0"/>
              </a:spcAft>
              <a:buClr>
                <a:schemeClr val="lt2"/>
              </a:buClr>
              <a:buSzPts val="1300"/>
              <a:buFont typeface="Calibri"/>
              <a:buAutoNum type="arabicPeriod"/>
            </a:pPr>
            <a:r>
              <a:rPr lang="en">
                <a:solidFill>
                  <a:schemeClr val="lt2"/>
                </a:solidFill>
                <a:latin typeface="Calibri"/>
                <a:ea typeface="Calibri"/>
                <a:cs typeface="Calibri"/>
                <a:sym typeface="Calibri"/>
              </a:rPr>
              <a:t>Population &lt;= 17 yrs</a:t>
            </a:r>
            <a:endParaRPr>
              <a:solidFill>
                <a:schemeClr val="lt2"/>
              </a:solidFill>
              <a:latin typeface="Calibri"/>
              <a:ea typeface="Calibri"/>
              <a:cs typeface="Calibri"/>
              <a:sym typeface="Calibri"/>
            </a:endParaRPr>
          </a:p>
          <a:p>
            <a:pPr indent="-311150" lvl="2" marL="1371600" rtl="0" algn="l">
              <a:spcBef>
                <a:spcPts val="0"/>
              </a:spcBef>
              <a:spcAft>
                <a:spcPts val="0"/>
              </a:spcAft>
              <a:buClr>
                <a:schemeClr val="lt2"/>
              </a:buClr>
              <a:buSzPts val="1300"/>
              <a:buFont typeface="Calibri"/>
              <a:buAutoNum type="arabicPeriod"/>
            </a:pPr>
            <a:r>
              <a:rPr lang="en">
                <a:solidFill>
                  <a:schemeClr val="lt2"/>
                </a:solidFill>
                <a:latin typeface="Calibri"/>
                <a:ea typeface="Calibri"/>
                <a:cs typeface="Calibri"/>
                <a:sym typeface="Calibri"/>
              </a:rPr>
              <a:t>Democrat voting percentile </a:t>
            </a:r>
            <a:endParaRPr>
              <a:solidFill>
                <a:schemeClr val="lt2"/>
              </a:solidFill>
              <a:latin typeface="Calibri"/>
              <a:ea typeface="Calibri"/>
              <a:cs typeface="Calibri"/>
              <a:sym typeface="Calibri"/>
            </a:endParaRPr>
          </a:p>
          <a:p>
            <a:pPr indent="-311150" lvl="2" marL="1371600" rtl="0" algn="l">
              <a:spcBef>
                <a:spcPts val="0"/>
              </a:spcBef>
              <a:spcAft>
                <a:spcPts val="0"/>
              </a:spcAft>
              <a:buClr>
                <a:schemeClr val="lt2"/>
              </a:buClr>
              <a:buSzPts val="1300"/>
              <a:buFont typeface="Calibri"/>
              <a:buAutoNum type="arabicPeriod"/>
            </a:pPr>
            <a:r>
              <a:rPr lang="en">
                <a:solidFill>
                  <a:schemeClr val="lt2"/>
                </a:solidFill>
                <a:latin typeface="Calibri"/>
                <a:ea typeface="Calibri"/>
                <a:cs typeface="Calibri"/>
                <a:sym typeface="Calibri"/>
              </a:rPr>
              <a:t>Neuroticism </a:t>
            </a:r>
            <a:r>
              <a:rPr lang="en">
                <a:solidFill>
                  <a:schemeClr val="lt2"/>
                </a:solidFill>
                <a:latin typeface="Calibri"/>
                <a:ea typeface="Calibri"/>
                <a:cs typeface="Calibri"/>
                <a:sym typeface="Calibri"/>
              </a:rPr>
              <a:t>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lt2"/>
              </a:buClr>
              <a:buSzPts val="1400"/>
              <a:buFont typeface="Calibri"/>
              <a:buAutoNum type="alphaUcPeriod"/>
            </a:pPr>
            <a:r>
              <a:rPr lang="en">
                <a:solidFill>
                  <a:schemeClr val="lt2"/>
                </a:solidFill>
                <a:latin typeface="Calibri"/>
                <a:ea typeface="Calibri"/>
                <a:cs typeface="Calibri"/>
                <a:sym typeface="Calibri"/>
              </a:rPr>
              <a:t>Deaths:</a:t>
            </a:r>
            <a:endParaRPr sz="1600">
              <a:solidFill>
                <a:schemeClr val="lt2"/>
              </a:solidFill>
              <a:latin typeface="Calibri"/>
              <a:ea typeface="Calibri"/>
              <a:cs typeface="Calibri"/>
              <a:sym typeface="Calibri"/>
            </a:endParaRPr>
          </a:p>
          <a:p>
            <a:pPr indent="-311150" lvl="2" marL="1371600" rtl="0" algn="l">
              <a:lnSpc>
                <a:spcPct val="115000"/>
              </a:lnSpc>
              <a:spcBef>
                <a:spcPts val="0"/>
              </a:spcBef>
              <a:spcAft>
                <a:spcPts val="0"/>
              </a:spcAft>
              <a:buClr>
                <a:schemeClr val="lt2"/>
              </a:buClr>
              <a:buSzPts val="1300"/>
              <a:buFont typeface="Calibri"/>
              <a:buAutoNum type="arabicPeriod"/>
            </a:pPr>
            <a:r>
              <a:rPr lang="en">
                <a:solidFill>
                  <a:schemeClr val="lt2"/>
                </a:solidFill>
                <a:latin typeface="Calibri"/>
                <a:ea typeface="Calibri"/>
                <a:cs typeface="Calibri"/>
                <a:sym typeface="Calibri"/>
              </a:rPr>
              <a:t>Persons with no high school diploma (age 25+) </a:t>
            </a:r>
            <a:endParaRPr>
              <a:solidFill>
                <a:schemeClr val="lt2"/>
              </a:solidFill>
              <a:latin typeface="Calibri"/>
              <a:ea typeface="Calibri"/>
              <a:cs typeface="Calibri"/>
              <a:sym typeface="Calibri"/>
            </a:endParaRPr>
          </a:p>
          <a:p>
            <a:pPr indent="-311150" lvl="2" marL="1371600" rtl="0" algn="l">
              <a:spcBef>
                <a:spcPts val="0"/>
              </a:spcBef>
              <a:spcAft>
                <a:spcPts val="0"/>
              </a:spcAft>
              <a:buClr>
                <a:schemeClr val="lt2"/>
              </a:buClr>
              <a:buSzPts val="1300"/>
              <a:buFont typeface="Calibri"/>
              <a:buAutoNum type="arabicPeriod"/>
            </a:pPr>
            <a:r>
              <a:rPr lang="en">
                <a:solidFill>
                  <a:schemeClr val="lt2"/>
                </a:solidFill>
                <a:latin typeface="Calibri"/>
                <a:ea typeface="Calibri"/>
                <a:cs typeface="Calibri"/>
                <a:sym typeface="Calibri"/>
              </a:rPr>
              <a:t>Number of hospital beds</a:t>
            </a:r>
            <a:endParaRPr>
              <a:solidFill>
                <a:schemeClr val="lt2"/>
              </a:solidFill>
              <a:latin typeface="Calibri"/>
              <a:ea typeface="Calibri"/>
              <a:cs typeface="Calibri"/>
              <a:sym typeface="Calibri"/>
            </a:endParaRPr>
          </a:p>
          <a:p>
            <a:pPr indent="-317500" lvl="2" marL="1371600" rtl="0" algn="l">
              <a:spcBef>
                <a:spcPts val="0"/>
              </a:spcBef>
              <a:spcAft>
                <a:spcPts val="0"/>
              </a:spcAft>
              <a:buClr>
                <a:schemeClr val="lt2"/>
              </a:buClr>
              <a:buSzPts val="1400"/>
              <a:buFont typeface="Calibri"/>
              <a:buAutoNum type="arabicPeriod"/>
            </a:pPr>
            <a:r>
              <a:rPr lang="en">
                <a:solidFill>
                  <a:schemeClr val="lt2"/>
                </a:solidFill>
                <a:latin typeface="Calibri"/>
                <a:ea typeface="Calibri"/>
                <a:cs typeface="Calibri"/>
                <a:sym typeface="Calibri"/>
              </a:rPr>
              <a:t>Household composition</a:t>
            </a:r>
            <a:r>
              <a:rPr lang="en" sz="1300">
                <a:solidFill>
                  <a:schemeClr val="lt2"/>
                </a:solidFill>
                <a:latin typeface="Calibri"/>
                <a:ea typeface="Calibri"/>
                <a:cs typeface="Calibri"/>
                <a:sym typeface="Calibri"/>
              </a:rPr>
              <a:t> </a:t>
            </a:r>
            <a:endParaRPr sz="1300">
              <a:solidFill>
                <a:schemeClr val="lt2"/>
              </a:solidFill>
              <a:latin typeface="Calibri"/>
              <a:ea typeface="Calibri"/>
              <a:cs typeface="Calibri"/>
              <a:sym typeface="Calibri"/>
            </a:endParaRPr>
          </a:p>
          <a:p>
            <a:pPr indent="0" lvl="0" marL="0" rtl="0" algn="l">
              <a:spcBef>
                <a:spcPts val="0"/>
              </a:spcBef>
              <a:spcAft>
                <a:spcPts val="0"/>
              </a:spcAft>
              <a:buNone/>
            </a:pPr>
            <a:r>
              <a:t/>
            </a:r>
            <a:endParaRPr sz="1300">
              <a:solidFill>
                <a:schemeClr val="lt2"/>
              </a:solidFill>
              <a:latin typeface="Calibri"/>
              <a:ea typeface="Calibri"/>
              <a:cs typeface="Calibri"/>
              <a:sym typeface="Calibri"/>
            </a:endParaRPr>
          </a:p>
        </p:txBody>
      </p:sp>
      <p:pic>
        <p:nvPicPr>
          <p:cNvPr id="168" name="Google Shape;168;p24"/>
          <p:cNvPicPr preferRelativeResize="0"/>
          <p:nvPr/>
        </p:nvPicPr>
        <p:blipFill>
          <a:blip r:embed="rId4">
            <a:alphaModFix/>
          </a:blip>
          <a:stretch>
            <a:fillRect/>
          </a:stretch>
        </p:blipFill>
        <p:spPr>
          <a:xfrm>
            <a:off x="8655722" y="4685125"/>
            <a:ext cx="440225" cy="406825"/>
          </a:xfrm>
          <a:prstGeom prst="rect">
            <a:avLst/>
          </a:prstGeom>
          <a:noFill/>
          <a:ln>
            <a:noFill/>
          </a:ln>
        </p:spPr>
      </p:pic>
      <p:sp>
        <p:nvSpPr>
          <p:cNvPr id="169" name="Google Shape;169;p24"/>
          <p:cNvSpPr txBox="1"/>
          <p:nvPr/>
        </p:nvSpPr>
        <p:spPr>
          <a:xfrm>
            <a:off x="173150" y="488975"/>
            <a:ext cx="2377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7</a:t>
            </a:r>
            <a:r>
              <a:rPr lang="en" sz="800">
                <a:solidFill>
                  <a:schemeClr val="lt2"/>
                </a:solidFill>
                <a:latin typeface="Calibri"/>
                <a:ea typeface="Calibri"/>
                <a:cs typeface="Calibri"/>
                <a:sym typeface="Calibri"/>
              </a:rPr>
              <a:t>. Tableau COVID-19  Feature Importance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508150" y="0"/>
            <a:ext cx="8324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Phase 2: Analysis</a:t>
            </a:r>
            <a:endParaRPr/>
          </a:p>
        </p:txBody>
      </p:sp>
      <p:sp>
        <p:nvSpPr>
          <p:cNvPr id="175" name="Google Shape;175;p25"/>
          <p:cNvSpPr txBox="1"/>
          <p:nvPr>
            <p:ph idx="1" type="body"/>
          </p:nvPr>
        </p:nvSpPr>
        <p:spPr>
          <a:xfrm>
            <a:off x="0" y="872025"/>
            <a:ext cx="4034700" cy="38793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Calibri"/>
              <a:buChar char="●"/>
            </a:pPr>
            <a:r>
              <a:rPr lang="en" sz="1900">
                <a:latin typeface="Calibri"/>
                <a:ea typeface="Calibri"/>
                <a:cs typeface="Calibri"/>
                <a:sym typeface="Calibri"/>
              </a:rPr>
              <a:t>Connected to final AWS database</a:t>
            </a:r>
            <a:endParaRPr sz="1900">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latin typeface="Calibri"/>
                <a:ea typeface="Calibri"/>
                <a:cs typeface="Calibri"/>
                <a:sym typeface="Calibri"/>
              </a:rPr>
              <a:t>Initial preprocessing and joining of data</a:t>
            </a:r>
            <a:endParaRPr sz="1500">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latin typeface="Calibri"/>
                <a:ea typeface="Calibri"/>
                <a:cs typeface="Calibri"/>
                <a:sym typeface="Calibri"/>
              </a:rPr>
              <a:t>Joined datasets to their appropriate tables</a:t>
            </a:r>
            <a:endParaRPr sz="15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Further preprocessing in jupyter </a:t>
            </a:r>
            <a:endParaRPr sz="1900">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latin typeface="Calibri"/>
                <a:ea typeface="Calibri"/>
                <a:cs typeface="Calibri"/>
                <a:sym typeface="Calibri"/>
              </a:rPr>
              <a:t>Data transformation and reduction </a:t>
            </a:r>
            <a:endParaRPr sz="15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Feature Engineering </a:t>
            </a:r>
            <a:endParaRPr sz="1900">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latin typeface="Calibri"/>
                <a:ea typeface="Calibri"/>
                <a:cs typeface="Calibri"/>
                <a:sym typeface="Calibri"/>
              </a:rPr>
              <a:t>Utilized logistic regression for feature importance and correlation matrices</a:t>
            </a:r>
            <a:endParaRPr sz="1500">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latin typeface="Calibri"/>
                <a:ea typeface="Calibri"/>
                <a:cs typeface="Calibri"/>
                <a:sym typeface="Calibri"/>
              </a:rPr>
              <a:t>Sub-optimal features were dropped based on their importance and how they impacted the ML results</a:t>
            </a:r>
            <a:endParaRPr sz="1500">
              <a:latin typeface="Calibri"/>
              <a:ea typeface="Calibri"/>
              <a:cs typeface="Calibri"/>
              <a:sym typeface="Calibri"/>
            </a:endParaRPr>
          </a:p>
        </p:txBody>
      </p:sp>
      <p:pic>
        <p:nvPicPr>
          <p:cNvPr id="176" name="Google Shape;176;p25"/>
          <p:cNvPicPr preferRelativeResize="0"/>
          <p:nvPr/>
        </p:nvPicPr>
        <p:blipFill>
          <a:blip r:embed="rId3">
            <a:alphaModFix/>
          </a:blip>
          <a:stretch>
            <a:fillRect/>
          </a:stretch>
        </p:blipFill>
        <p:spPr>
          <a:xfrm>
            <a:off x="67922" y="4667925"/>
            <a:ext cx="440225" cy="406825"/>
          </a:xfrm>
          <a:prstGeom prst="rect">
            <a:avLst/>
          </a:prstGeom>
          <a:noFill/>
          <a:ln>
            <a:noFill/>
          </a:ln>
        </p:spPr>
      </p:pic>
      <p:pic>
        <p:nvPicPr>
          <p:cNvPr id="177" name="Google Shape;177;p25"/>
          <p:cNvPicPr preferRelativeResize="0"/>
          <p:nvPr/>
        </p:nvPicPr>
        <p:blipFill>
          <a:blip r:embed="rId4">
            <a:alphaModFix/>
          </a:blip>
          <a:stretch>
            <a:fillRect/>
          </a:stretch>
        </p:blipFill>
        <p:spPr>
          <a:xfrm>
            <a:off x="4117065" y="788625"/>
            <a:ext cx="4834359" cy="3879300"/>
          </a:xfrm>
          <a:prstGeom prst="rect">
            <a:avLst/>
          </a:prstGeom>
          <a:noFill/>
          <a:ln>
            <a:noFill/>
          </a:ln>
        </p:spPr>
      </p:pic>
      <p:sp>
        <p:nvSpPr>
          <p:cNvPr id="178" name="Google Shape;178;p25"/>
          <p:cNvSpPr txBox="1"/>
          <p:nvPr/>
        </p:nvSpPr>
        <p:spPr>
          <a:xfrm>
            <a:off x="4034700" y="523800"/>
            <a:ext cx="2377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8</a:t>
            </a:r>
            <a:r>
              <a:rPr lang="en" sz="800">
                <a:solidFill>
                  <a:schemeClr val="lt2"/>
                </a:solidFill>
                <a:latin typeface="Calibri"/>
                <a:ea typeface="Calibri"/>
                <a:cs typeface="Calibri"/>
                <a:sym typeface="Calibri"/>
              </a:rPr>
              <a:t>. Tableau COVID-19  Feature Correlation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Phase 2: Analysis</a:t>
            </a:r>
            <a:endParaRPr/>
          </a:p>
        </p:txBody>
      </p:sp>
      <p:sp>
        <p:nvSpPr>
          <p:cNvPr id="184" name="Google Shape;184;p26"/>
          <p:cNvSpPr txBox="1"/>
          <p:nvPr>
            <p:ph idx="1" type="body"/>
          </p:nvPr>
        </p:nvSpPr>
        <p:spPr>
          <a:xfrm>
            <a:off x="50" y="487600"/>
            <a:ext cx="9144000" cy="4656000"/>
          </a:xfrm>
          <a:prstGeom prst="rect">
            <a:avLst/>
          </a:prstGeom>
        </p:spPr>
        <p:txBody>
          <a:bodyPr anchorCtr="0" anchor="t" bIns="91425" lIns="91425" spcFirstLastPara="1" rIns="91425" wrap="square" tIns="91425">
            <a:normAutofit fontScale="55000" lnSpcReduction="20000"/>
          </a:bodyPr>
          <a:lstStyle/>
          <a:p>
            <a:pPr indent="-329882" lvl="0" marL="457200" rtl="0" algn="l">
              <a:spcBef>
                <a:spcPts val="0"/>
              </a:spcBef>
              <a:spcAft>
                <a:spcPts val="0"/>
              </a:spcAft>
              <a:buSzPct val="100000"/>
              <a:buFont typeface="Calibri"/>
              <a:buChar char="●"/>
            </a:pPr>
            <a:r>
              <a:rPr lang="en" sz="2900">
                <a:latin typeface="Calibri"/>
                <a:ea typeface="Calibri"/>
                <a:cs typeface="Calibri"/>
                <a:sym typeface="Calibri"/>
              </a:rPr>
              <a:t>E</a:t>
            </a:r>
            <a:r>
              <a:rPr lang="en" sz="2900">
                <a:latin typeface="Calibri"/>
                <a:ea typeface="Calibri"/>
                <a:cs typeface="Calibri"/>
                <a:sym typeface="Calibri"/>
              </a:rPr>
              <a:t>valuated various ML models </a:t>
            </a:r>
            <a:endParaRPr sz="2900">
              <a:latin typeface="Calibri"/>
              <a:ea typeface="Calibri"/>
              <a:cs typeface="Calibri"/>
              <a:sym typeface="Calibri"/>
            </a:endParaRPr>
          </a:p>
          <a:p>
            <a:pPr indent="-329882" lvl="1" marL="914400" rtl="0" algn="l">
              <a:spcBef>
                <a:spcPts val="0"/>
              </a:spcBef>
              <a:spcAft>
                <a:spcPts val="0"/>
              </a:spcAft>
              <a:buClr>
                <a:schemeClr val="accent5"/>
              </a:buClr>
              <a:buSzPct val="100000"/>
              <a:buFont typeface="Calibri"/>
              <a:buChar char="○"/>
            </a:pPr>
            <a:r>
              <a:rPr lang="en" sz="2900">
                <a:latin typeface="Calibri"/>
                <a:ea typeface="Calibri"/>
                <a:cs typeface="Calibri"/>
                <a:sym typeface="Calibri"/>
              </a:rPr>
              <a:t>Neural</a:t>
            </a:r>
            <a:r>
              <a:rPr lang="en" sz="2900">
                <a:latin typeface="Calibri"/>
                <a:ea typeface="Calibri"/>
                <a:cs typeface="Calibri"/>
                <a:sym typeface="Calibri"/>
              </a:rPr>
              <a:t> Network  (</a:t>
            </a:r>
            <a:r>
              <a:rPr i="1" lang="en" sz="2900">
                <a:latin typeface="Calibri"/>
                <a:ea typeface="Calibri"/>
                <a:cs typeface="Calibri"/>
                <a:sym typeface="Calibri"/>
              </a:rPr>
              <a:t>initial choice</a:t>
            </a:r>
            <a:r>
              <a:rPr lang="en" sz="2900">
                <a:latin typeface="Calibri"/>
                <a:ea typeface="Calibri"/>
                <a:cs typeface="Calibri"/>
                <a:sym typeface="Calibri"/>
              </a:rPr>
              <a:t>) </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Unsatisfactory recall and an accuracy of ~ 78%</a:t>
            </a:r>
            <a:endParaRPr sz="2900">
              <a:latin typeface="Calibri"/>
              <a:ea typeface="Calibri"/>
              <a:cs typeface="Calibri"/>
              <a:sym typeface="Calibri"/>
            </a:endParaRPr>
          </a:p>
          <a:p>
            <a:pPr indent="-329882" lvl="1" marL="914400" rtl="0" algn="l">
              <a:spcBef>
                <a:spcPts val="0"/>
              </a:spcBef>
              <a:spcAft>
                <a:spcPts val="0"/>
              </a:spcAft>
              <a:buClr>
                <a:schemeClr val="accent5"/>
              </a:buClr>
              <a:buSzPct val="100000"/>
              <a:buFont typeface="Calibri"/>
              <a:buChar char="○"/>
            </a:pPr>
            <a:r>
              <a:rPr lang="en" sz="2900">
                <a:latin typeface="Calibri"/>
                <a:ea typeface="Calibri"/>
                <a:cs typeface="Calibri"/>
                <a:sym typeface="Calibri"/>
              </a:rPr>
              <a:t>Linear Regression </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Poor accuracy and recall rate </a:t>
            </a:r>
            <a:endParaRPr sz="2900">
              <a:latin typeface="Calibri"/>
              <a:ea typeface="Calibri"/>
              <a:cs typeface="Calibri"/>
              <a:sym typeface="Calibri"/>
            </a:endParaRPr>
          </a:p>
          <a:p>
            <a:pPr indent="-329882" lvl="1" marL="914400" rtl="0" algn="l">
              <a:spcBef>
                <a:spcPts val="0"/>
              </a:spcBef>
              <a:spcAft>
                <a:spcPts val="0"/>
              </a:spcAft>
              <a:buClr>
                <a:schemeClr val="accent5"/>
              </a:buClr>
              <a:buSzPct val="100000"/>
              <a:buFont typeface="Calibri"/>
              <a:buChar char="○"/>
            </a:pPr>
            <a:r>
              <a:rPr lang="en" sz="2900">
                <a:latin typeface="Calibri"/>
                <a:ea typeface="Calibri"/>
                <a:cs typeface="Calibri"/>
                <a:sym typeface="Calibri"/>
              </a:rPr>
              <a:t>Random Forest Classification</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Poor recall and accuracy </a:t>
            </a:r>
            <a:endParaRPr sz="2900">
              <a:latin typeface="Calibri"/>
              <a:ea typeface="Calibri"/>
              <a:cs typeface="Calibri"/>
              <a:sym typeface="Calibri"/>
            </a:endParaRPr>
          </a:p>
          <a:p>
            <a:pPr indent="-329882" lvl="1" marL="914400" rtl="0" algn="l">
              <a:spcBef>
                <a:spcPts val="0"/>
              </a:spcBef>
              <a:spcAft>
                <a:spcPts val="0"/>
              </a:spcAft>
              <a:buClr>
                <a:schemeClr val="accent5"/>
              </a:buClr>
              <a:buSzPct val="100000"/>
              <a:buFont typeface="Calibri"/>
              <a:buChar char="○"/>
            </a:pPr>
            <a:r>
              <a:rPr lang="en" sz="2900">
                <a:latin typeface="Calibri"/>
                <a:ea typeface="Calibri"/>
                <a:cs typeface="Calibri"/>
                <a:sym typeface="Calibri"/>
              </a:rPr>
              <a:t>Random Forest Logistic Regression (RFLR)</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Explored hyper-tuning parameters to avoid overfitting data</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Resulted in high accuracy of ~ 98-99% , but exhibited sub-optimal recall</a:t>
            </a:r>
            <a:endParaRPr sz="2900">
              <a:latin typeface="Calibri"/>
              <a:ea typeface="Calibri"/>
              <a:cs typeface="Calibri"/>
              <a:sym typeface="Calibri"/>
            </a:endParaRPr>
          </a:p>
          <a:p>
            <a:pPr indent="-329882" lvl="1" marL="914400" rtl="0" algn="l">
              <a:spcBef>
                <a:spcPts val="0"/>
              </a:spcBef>
              <a:spcAft>
                <a:spcPts val="0"/>
              </a:spcAft>
              <a:buClr>
                <a:schemeClr val="accent5"/>
              </a:buClr>
              <a:buSzPct val="100000"/>
              <a:buFont typeface="Calibri"/>
              <a:buChar char="○"/>
            </a:pPr>
            <a:r>
              <a:rPr lang="en" sz="2900">
                <a:latin typeface="Calibri"/>
                <a:ea typeface="Calibri"/>
                <a:cs typeface="Calibri"/>
                <a:sym typeface="Calibri"/>
              </a:rPr>
              <a:t>XGBoost Regression </a:t>
            </a:r>
            <a:endParaRPr sz="2900">
              <a:latin typeface="Calibri"/>
              <a:ea typeface="Calibri"/>
              <a:cs typeface="Calibri"/>
              <a:sym typeface="Calibri"/>
            </a:endParaRPr>
          </a:p>
          <a:p>
            <a:pPr indent="-291464" lvl="2" marL="1371600" rtl="0" algn="l">
              <a:spcBef>
                <a:spcPts val="0"/>
              </a:spcBef>
              <a:spcAft>
                <a:spcPts val="0"/>
              </a:spcAft>
              <a:buSzPct val="62068"/>
              <a:buFont typeface="Calibri"/>
              <a:buChar char="■"/>
            </a:pPr>
            <a:r>
              <a:rPr lang="en" sz="2900">
                <a:latin typeface="Calibri"/>
                <a:ea typeface="Calibri"/>
                <a:cs typeface="Calibri"/>
                <a:sym typeface="Calibri"/>
              </a:rPr>
              <a:t>Similar results compared to RFLR</a:t>
            </a:r>
            <a:endParaRPr sz="2900">
              <a:latin typeface="Calibri"/>
              <a:ea typeface="Calibri"/>
              <a:cs typeface="Calibri"/>
              <a:sym typeface="Calibri"/>
            </a:endParaRPr>
          </a:p>
          <a:p>
            <a:pPr indent="-329882" lvl="0" marL="457200" rtl="0" algn="l">
              <a:spcBef>
                <a:spcPts val="0"/>
              </a:spcBef>
              <a:spcAft>
                <a:spcPts val="0"/>
              </a:spcAft>
              <a:buClr>
                <a:srgbClr val="FF9900"/>
              </a:buClr>
              <a:buSzPct val="100000"/>
              <a:buFont typeface="Calibri"/>
              <a:buChar char="➔"/>
            </a:pPr>
            <a:r>
              <a:rPr b="1" lang="en" sz="2900">
                <a:solidFill>
                  <a:srgbClr val="FF9900"/>
                </a:solidFill>
                <a:latin typeface="Calibri"/>
                <a:ea typeface="Calibri"/>
                <a:cs typeface="Calibri"/>
                <a:sym typeface="Calibri"/>
              </a:rPr>
              <a:t>Determined one of our datasets (SVI Dataset) may be causing ML difficulties </a:t>
            </a:r>
            <a:endParaRPr b="1" sz="2900">
              <a:solidFill>
                <a:srgbClr val="FF9900"/>
              </a:solidFill>
              <a:latin typeface="Calibri"/>
              <a:ea typeface="Calibri"/>
              <a:cs typeface="Calibri"/>
              <a:sym typeface="Calibri"/>
            </a:endParaRPr>
          </a:p>
          <a:p>
            <a:pPr indent="-329882" lvl="1" marL="914400" rtl="0" algn="l">
              <a:spcBef>
                <a:spcPts val="0"/>
              </a:spcBef>
              <a:spcAft>
                <a:spcPts val="0"/>
              </a:spcAft>
              <a:buClr>
                <a:srgbClr val="FF9900"/>
              </a:buClr>
              <a:buSzPct val="100000"/>
              <a:buFont typeface="Calibri"/>
              <a:buChar char="◆"/>
            </a:pPr>
            <a:r>
              <a:rPr lang="en" sz="2900">
                <a:solidFill>
                  <a:srgbClr val="FF9900"/>
                </a:solidFill>
                <a:latin typeface="Calibri"/>
                <a:ea typeface="Calibri"/>
                <a:cs typeface="Calibri"/>
                <a:sym typeface="Calibri"/>
              </a:rPr>
              <a:t>Removed SVI dataset </a:t>
            </a:r>
            <a:r>
              <a:rPr lang="en" sz="2900">
                <a:solidFill>
                  <a:srgbClr val="FF9900"/>
                </a:solidFill>
                <a:latin typeface="Calibri"/>
                <a:ea typeface="Calibri"/>
                <a:cs typeface="Calibri"/>
                <a:sym typeface="Calibri"/>
              </a:rPr>
              <a:t>completely</a:t>
            </a:r>
            <a:r>
              <a:rPr lang="en" sz="2900">
                <a:solidFill>
                  <a:srgbClr val="FF9900"/>
                </a:solidFill>
                <a:latin typeface="Calibri"/>
                <a:ea typeface="Calibri"/>
                <a:cs typeface="Calibri"/>
                <a:sym typeface="Calibri"/>
              </a:rPr>
              <a:t> and integrated </a:t>
            </a:r>
            <a:r>
              <a:rPr lang="en" sz="2900">
                <a:solidFill>
                  <a:srgbClr val="FF9900"/>
                </a:solidFill>
                <a:uFill>
                  <a:noFill/>
                </a:uFill>
                <a:latin typeface="Calibri"/>
                <a:ea typeface="Calibri"/>
                <a:cs typeface="Calibri"/>
                <a:sym typeface="Calibri"/>
                <a:hlinkClick r:id="rId4">
                  <a:extLst>
                    <a:ext uri="{A12FA001-AC4F-418D-AE19-62706E023703}">
                      <ahyp:hlinkClr val="tx"/>
                    </a:ext>
                  </a:extLst>
                </a:hlinkClick>
              </a:rPr>
              <a:t>Census Bureau's Community Resilience Estimates</a:t>
            </a:r>
            <a:r>
              <a:rPr lang="en" sz="2900">
                <a:solidFill>
                  <a:srgbClr val="FF9900"/>
                </a:solidFill>
                <a:latin typeface="Calibri"/>
                <a:ea typeface="Calibri"/>
                <a:cs typeface="Calibri"/>
                <a:sym typeface="Calibri"/>
              </a:rPr>
              <a:t> dataset</a:t>
            </a:r>
            <a:endParaRPr sz="2900">
              <a:solidFill>
                <a:srgbClr val="FF9900"/>
              </a:solidFill>
              <a:latin typeface="Calibri"/>
              <a:ea typeface="Calibri"/>
              <a:cs typeface="Calibri"/>
              <a:sym typeface="Calibri"/>
            </a:endParaRPr>
          </a:p>
          <a:p>
            <a:pPr indent="-291464" lvl="2" marL="1371600" rtl="0" algn="l">
              <a:spcBef>
                <a:spcPts val="0"/>
              </a:spcBef>
              <a:spcAft>
                <a:spcPts val="0"/>
              </a:spcAft>
              <a:buClr>
                <a:srgbClr val="FF9900"/>
              </a:buClr>
              <a:buSzPct val="62068"/>
              <a:buFont typeface="Calibri"/>
              <a:buChar char="●"/>
            </a:pPr>
            <a:r>
              <a:rPr lang="en" sz="2900">
                <a:solidFill>
                  <a:srgbClr val="FF9900"/>
                </a:solidFill>
                <a:latin typeface="Calibri"/>
                <a:ea typeface="Calibri"/>
                <a:cs typeface="Calibri"/>
                <a:sym typeface="Calibri"/>
              </a:rPr>
              <a:t>The Community Resilience Estimates use American Community Survey microdata and Population Estimates Program data to measure the capacity of individuals and households to absorb the external stresses of the impacts of a disaster.</a:t>
            </a:r>
            <a:endParaRPr sz="2900">
              <a:solidFill>
                <a:srgbClr val="FF9900"/>
              </a:solidFill>
              <a:latin typeface="Calibri"/>
              <a:ea typeface="Calibri"/>
              <a:cs typeface="Calibri"/>
              <a:sym typeface="Calibri"/>
            </a:endParaRPr>
          </a:p>
          <a:p>
            <a:pPr indent="-329882" lvl="0" marL="457200" rtl="0" algn="l">
              <a:spcBef>
                <a:spcPts val="0"/>
              </a:spcBef>
              <a:spcAft>
                <a:spcPts val="0"/>
              </a:spcAft>
              <a:buSzPct val="100000"/>
              <a:buFont typeface="Calibri"/>
              <a:buChar char="●"/>
            </a:pPr>
            <a:r>
              <a:rPr lang="en" sz="2900">
                <a:latin typeface="Calibri"/>
                <a:ea typeface="Calibri"/>
                <a:cs typeface="Calibri"/>
                <a:sym typeface="Calibri"/>
              </a:rPr>
              <a:t>Explored </a:t>
            </a:r>
            <a:r>
              <a:rPr b="1" lang="en" sz="2900">
                <a:latin typeface="Calibri"/>
                <a:ea typeface="Calibri"/>
                <a:cs typeface="Calibri"/>
                <a:sym typeface="Calibri"/>
              </a:rPr>
              <a:t>Random Forest</a:t>
            </a:r>
            <a:r>
              <a:rPr lang="en" sz="2900">
                <a:latin typeface="Calibri"/>
                <a:ea typeface="Calibri"/>
                <a:cs typeface="Calibri"/>
                <a:sym typeface="Calibri"/>
              </a:rPr>
              <a:t> </a:t>
            </a:r>
            <a:r>
              <a:rPr b="1" lang="en" sz="2900">
                <a:latin typeface="Calibri"/>
                <a:ea typeface="Calibri"/>
                <a:cs typeface="Calibri"/>
                <a:sym typeface="Calibri"/>
              </a:rPr>
              <a:t>SMOTEENN Classification Model</a:t>
            </a:r>
            <a:r>
              <a:rPr lang="en" sz="2900">
                <a:latin typeface="Calibri"/>
                <a:ea typeface="Calibri"/>
                <a:cs typeface="Calibri"/>
                <a:sym typeface="Calibri"/>
              </a:rPr>
              <a:t> for new dataset</a:t>
            </a:r>
            <a:endParaRPr sz="2415">
              <a:solidFill>
                <a:srgbClr val="FFE599"/>
              </a:solidFill>
              <a:latin typeface="Calibri"/>
              <a:ea typeface="Calibri"/>
              <a:cs typeface="Calibri"/>
              <a:sym typeface="Calibri"/>
            </a:endParaRPr>
          </a:p>
        </p:txBody>
      </p:sp>
      <p:pic>
        <p:nvPicPr>
          <p:cNvPr id="185" name="Google Shape;185;p26"/>
          <p:cNvPicPr preferRelativeResize="0"/>
          <p:nvPr/>
        </p:nvPicPr>
        <p:blipFill>
          <a:blip r:embed="rId5">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311700" y="1842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SMOTEENN </a:t>
            </a:r>
            <a:r>
              <a:rPr lang="en"/>
              <a:t>CLASSIFICATION</a:t>
            </a:r>
            <a:r>
              <a:rPr lang="en"/>
              <a:t> </a:t>
            </a:r>
            <a:endParaRPr/>
          </a:p>
        </p:txBody>
      </p:sp>
      <p:sp>
        <p:nvSpPr>
          <p:cNvPr id="191" name="Google Shape;191;p27"/>
          <p:cNvSpPr txBox="1"/>
          <p:nvPr>
            <p:ph idx="1" type="body"/>
          </p:nvPr>
        </p:nvSpPr>
        <p:spPr>
          <a:xfrm>
            <a:off x="311700" y="872025"/>
            <a:ext cx="8520600" cy="399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Font typeface="Calibri"/>
              <a:buChar char="●"/>
            </a:pPr>
            <a:r>
              <a:rPr lang="en" sz="1500">
                <a:solidFill>
                  <a:schemeClr val="lt2"/>
                </a:solidFill>
                <a:latin typeface="Calibri"/>
                <a:ea typeface="Calibri"/>
                <a:cs typeface="Calibri"/>
                <a:sym typeface="Calibri"/>
              </a:rPr>
              <a:t>Combination of:</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SMOTE’s ability to generate synthetic examples for minority class </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ENN’s ability to delete observations from both classes that are identified as having different classes between the observation’s class and its K-nearest neighbor majority class.</a:t>
            </a:r>
            <a:endParaRPr sz="1500">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sz="1500">
                <a:solidFill>
                  <a:schemeClr val="lt2"/>
                </a:solidFill>
                <a:latin typeface="Calibri"/>
                <a:ea typeface="Calibri"/>
                <a:cs typeface="Calibri"/>
                <a:sym typeface="Calibri"/>
              </a:rPr>
              <a:t>Benefits:</a:t>
            </a:r>
            <a:endParaRPr sz="1500">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sz="1500">
                <a:solidFill>
                  <a:schemeClr val="lt2"/>
                </a:solidFill>
                <a:latin typeface="Calibri"/>
                <a:ea typeface="Calibri"/>
                <a:cs typeface="Calibri"/>
                <a:sym typeface="Calibri"/>
              </a:rPr>
              <a:t>Effective in solving issues correlating with </a:t>
            </a:r>
            <a:r>
              <a:rPr lang="en" sz="1500">
                <a:solidFill>
                  <a:schemeClr val="lt2"/>
                </a:solidFill>
                <a:latin typeface="Calibri"/>
                <a:ea typeface="Calibri"/>
                <a:cs typeface="Calibri"/>
                <a:sym typeface="Calibri"/>
              </a:rPr>
              <a:t>imbalance</a:t>
            </a:r>
            <a:r>
              <a:rPr lang="en" sz="1500">
                <a:solidFill>
                  <a:schemeClr val="lt2"/>
                </a:solidFill>
                <a:latin typeface="Calibri"/>
                <a:ea typeface="Calibri"/>
                <a:cs typeface="Calibri"/>
                <a:sym typeface="Calibri"/>
              </a:rPr>
              <a:t> data</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Higher performance compared to original SMOTE</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Implementation of over </a:t>
            </a:r>
            <a:r>
              <a:rPr i="1" lang="en" sz="1500">
                <a:solidFill>
                  <a:schemeClr val="lt2"/>
                </a:solidFill>
                <a:latin typeface="Calibri"/>
                <a:ea typeface="Calibri"/>
                <a:cs typeface="Calibri"/>
                <a:sym typeface="Calibri"/>
              </a:rPr>
              <a:t>and</a:t>
            </a:r>
            <a:r>
              <a:rPr lang="en" sz="1500">
                <a:solidFill>
                  <a:schemeClr val="lt2"/>
                </a:solidFill>
                <a:latin typeface="Calibri"/>
                <a:ea typeface="Calibri"/>
                <a:cs typeface="Calibri"/>
                <a:sym typeface="Calibri"/>
              </a:rPr>
              <a:t> under sampling </a:t>
            </a:r>
            <a:endParaRPr sz="1500">
              <a:solidFill>
                <a:schemeClr val="lt2"/>
              </a:solidFill>
              <a:latin typeface="Calibri"/>
              <a:ea typeface="Calibri"/>
              <a:cs typeface="Calibri"/>
              <a:sym typeface="Calibri"/>
            </a:endParaRPr>
          </a:p>
          <a:p>
            <a:pPr indent="-323850" lvl="0" marL="457200" rtl="0" algn="l">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Drawbacks:</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Increased likelihood of overfitting during oversampling </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Losing majority class data points in order to balance data during undersampling</a:t>
            </a:r>
            <a:endParaRPr>
              <a:solidFill>
                <a:schemeClr val="lt2"/>
              </a:solidFill>
              <a:latin typeface="Calibri"/>
              <a:ea typeface="Calibri"/>
              <a:cs typeface="Calibri"/>
              <a:sym typeface="Calibri"/>
            </a:endParaRPr>
          </a:p>
        </p:txBody>
      </p:sp>
      <p:pic>
        <p:nvPicPr>
          <p:cNvPr id="192" name="Google Shape;192;p27"/>
          <p:cNvPicPr preferRelativeResize="0"/>
          <p:nvPr/>
        </p:nvPicPr>
        <p:blipFill>
          <a:blip r:embed="rId3">
            <a:alphaModFix/>
          </a:blip>
          <a:stretch>
            <a:fillRect/>
          </a:stretch>
        </p:blipFill>
        <p:spPr>
          <a:xfrm>
            <a:off x="8549076" y="4572475"/>
            <a:ext cx="529724" cy="489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1733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SMOTEENN </a:t>
            </a:r>
            <a:r>
              <a:rPr lang="en"/>
              <a:t>Model Feature Engineering &amp; Analysis</a:t>
            </a:r>
            <a:endParaRPr/>
          </a:p>
          <a:p>
            <a:pPr indent="0" lvl="0" marL="0" rtl="0" algn="l">
              <a:spcBef>
                <a:spcPts val="0"/>
              </a:spcBef>
              <a:spcAft>
                <a:spcPts val="0"/>
              </a:spcAft>
              <a:buNone/>
            </a:pPr>
            <a:r>
              <a:t/>
            </a:r>
            <a:endParaRPr/>
          </a:p>
        </p:txBody>
      </p:sp>
      <p:pic>
        <p:nvPicPr>
          <p:cNvPr id="198" name="Google Shape;198;p28"/>
          <p:cNvPicPr preferRelativeResize="0"/>
          <p:nvPr/>
        </p:nvPicPr>
        <p:blipFill>
          <a:blip r:embed="rId3">
            <a:alphaModFix/>
          </a:blip>
          <a:stretch>
            <a:fillRect/>
          </a:stretch>
        </p:blipFill>
        <p:spPr>
          <a:xfrm>
            <a:off x="81450" y="1227225"/>
            <a:ext cx="4008774" cy="3463325"/>
          </a:xfrm>
          <a:prstGeom prst="rect">
            <a:avLst/>
          </a:prstGeom>
          <a:noFill/>
          <a:ln>
            <a:noFill/>
          </a:ln>
        </p:spPr>
      </p:pic>
      <p:pic>
        <p:nvPicPr>
          <p:cNvPr id="199" name="Google Shape;199;p28"/>
          <p:cNvPicPr preferRelativeResize="0"/>
          <p:nvPr/>
        </p:nvPicPr>
        <p:blipFill>
          <a:blip r:embed="rId4">
            <a:alphaModFix/>
          </a:blip>
          <a:stretch>
            <a:fillRect/>
          </a:stretch>
        </p:blipFill>
        <p:spPr>
          <a:xfrm>
            <a:off x="4645950" y="1227225"/>
            <a:ext cx="4104049" cy="3463325"/>
          </a:xfrm>
          <a:prstGeom prst="rect">
            <a:avLst/>
          </a:prstGeom>
          <a:noFill/>
          <a:ln>
            <a:noFill/>
          </a:ln>
        </p:spPr>
      </p:pic>
      <p:sp>
        <p:nvSpPr>
          <p:cNvPr id="200" name="Google Shape;200;p28"/>
          <p:cNvSpPr txBox="1"/>
          <p:nvPr/>
        </p:nvSpPr>
        <p:spPr>
          <a:xfrm>
            <a:off x="0" y="46098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9</a:t>
            </a:r>
            <a:r>
              <a:rPr lang="en" sz="800">
                <a:solidFill>
                  <a:schemeClr val="lt2"/>
                </a:solidFill>
                <a:latin typeface="Calibri"/>
                <a:ea typeface="Calibri"/>
                <a:cs typeface="Calibri"/>
                <a:sym typeface="Calibri"/>
              </a:rPr>
              <a:t>. Tableau COVID-19  SMOTEENN Case Feature Importance</a:t>
            </a:r>
            <a:endParaRPr/>
          </a:p>
        </p:txBody>
      </p:sp>
      <p:sp>
        <p:nvSpPr>
          <p:cNvPr id="201" name="Google Shape;201;p28"/>
          <p:cNvSpPr txBox="1"/>
          <p:nvPr/>
        </p:nvSpPr>
        <p:spPr>
          <a:xfrm>
            <a:off x="4572000" y="4609875"/>
            <a:ext cx="330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10</a:t>
            </a:r>
            <a:r>
              <a:rPr lang="en" sz="800">
                <a:solidFill>
                  <a:schemeClr val="lt2"/>
                </a:solidFill>
                <a:latin typeface="Calibri"/>
                <a:ea typeface="Calibri"/>
                <a:cs typeface="Calibri"/>
                <a:sym typeface="Calibri"/>
              </a:rPr>
              <a:t>. Tableau COVID-19  SMOTEENN Death Feature Importance</a:t>
            </a:r>
            <a:endParaRPr/>
          </a:p>
        </p:txBody>
      </p:sp>
      <p:sp>
        <p:nvSpPr>
          <p:cNvPr id="202" name="Google Shape;202;p28"/>
          <p:cNvSpPr txBox="1"/>
          <p:nvPr/>
        </p:nvSpPr>
        <p:spPr>
          <a:xfrm>
            <a:off x="81450" y="722025"/>
            <a:ext cx="8668500" cy="4002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Total of 24 Features </a:t>
            </a:r>
            <a:endParaRPr>
              <a:solidFill>
                <a:schemeClr val="lt2"/>
              </a:solidFill>
              <a:latin typeface="Calibri"/>
              <a:ea typeface="Calibri"/>
              <a:cs typeface="Calibri"/>
              <a:sym typeface="Calibri"/>
            </a:endParaRPr>
          </a:p>
        </p:txBody>
      </p:sp>
      <p:pic>
        <p:nvPicPr>
          <p:cNvPr id="203" name="Google Shape;203;p28"/>
          <p:cNvPicPr preferRelativeResize="0"/>
          <p:nvPr/>
        </p:nvPicPr>
        <p:blipFill>
          <a:blip r:embed="rId5">
            <a:alphaModFix/>
          </a:blip>
          <a:stretch>
            <a:fillRect/>
          </a:stretch>
        </p:blipFill>
        <p:spPr>
          <a:xfrm>
            <a:off x="8724925" y="4766400"/>
            <a:ext cx="369025" cy="34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204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Results of SMOTEENN Classification </a:t>
            </a:r>
            <a:endParaRPr sz="3100"/>
          </a:p>
        </p:txBody>
      </p:sp>
      <p:sp>
        <p:nvSpPr>
          <p:cNvPr id="209" name="Google Shape;209;p29"/>
          <p:cNvSpPr txBox="1"/>
          <p:nvPr>
            <p:ph idx="1" type="body"/>
          </p:nvPr>
        </p:nvSpPr>
        <p:spPr>
          <a:xfrm>
            <a:off x="311700" y="819850"/>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E599"/>
              </a:buClr>
              <a:buSzPts val="1800"/>
              <a:buChar char="★"/>
            </a:pPr>
            <a:r>
              <a:rPr lang="en" sz="2415">
                <a:solidFill>
                  <a:srgbClr val="FFE599"/>
                </a:solidFill>
                <a:latin typeface="Calibri"/>
                <a:ea typeface="Calibri"/>
                <a:cs typeface="Calibri"/>
                <a:sym typeface="Calibri"/>
              </a:rPr>
              <a:t>RFC Code: https://github.com/sdguerrette/capstone_project</a:t>
            </a:r>
            <a:endParaRPr/>
          </a:p>
        </p:txBody>
      </p:sp>
      <p:pic>
        <p:nvPicPr>
          <p:cNvPr id="210" name="Google Shape;210;p29"/>
          <p:cNvPicPr preferRelativeResize="0"/>
          <p:nvPr/>
        </p:nvPicPr>
        <p:blipFill>
          <a:blip r:embed="rId3">
            <a:alphaModFix/>
          </a:blip>
          <a:stretch>
            <a:fillRect/>
          </a:stretch>
        </p:blipFill>
        <p:spPr>
          <a:xfrm>
            <a:off x="8629958" y="4663274"/>
            <a:ext cx="433092" cy="400200"/>
          </a:xfrm>
          <a:prstGeom prst="rect">
            <a:avLst/>
          </a:prstGeom>
          <a:noFill/>
          <a:ln>
            <a:noFill/>
          </a:ln>
        </p:spPr>
      </p:pic>
      <p:sp>
        <p:nvSpPr>
          <p:cNvPr id="211" name="Google Shape;211;p29"/>
          <p:cNvSpPr txBox="1"/>
          <p:nvPr/>
        </p:nvSpPr>
        <p:spPr>
          <a:xfrm>
            <a:off x="643825" y="1270275"/>
            <a:ext cx="277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Calibri"/>
                <a:ea typeface="Calibri"/>
                <a:cs typeface="Calibri"/>
                <a:sym typeface="Calibri"/>
              </a:rPr>
              <a:t>COVID-19 Cases</a:t>
            </a:r>
            <a:endParaRPr>
              <a:solidFill>
                <a:schemeClr val="lt2"/>
              </a:solidFill>
              <a:latin typeface="Calibri"/>
              <a:ea typeface="Calibri"/>
              <a:cs typeface="Calibri"/>
              <a:sym typeface="Calibri"/>
            </a:endParaRPr>
          </a:p>
        </p:txBody>
      </p:sp>
      <p:sp>
        <p:nvSpPr>
          <p:cNvPr id="212" name="Google Shape;212;p29"/>
          <p:cNvSpPr txBox="1"/>
          <p:nvPr/>
        </p:nvSpPr>
        <p:spPr>
          <a:xfrm>
            <a:off x="5474175" y="1270275"/>
            <a:ext cx="277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Calibri"/>
                <a:ea typeface="Calibri"/>
                <a:cs typeface="Calibri"/>
                <a:sym typeface="Calibri"/>
              </a:rPr>
              <a:t>COVID-19 Deaths </a:t>
            </a:r>
            <a:endParaRPr>
              <a:solidFill>
                <a:schemeClr val="lt2"/>
              </a:solidFill>
              <a:latin typeface="Calibri"/>
              <a:ea typeface="Calibri"/>
              <a:cs typeface="Calibri"/>
              <a:sym typeface="Calibri"/>
            </a:endParaRPr>
          </a:p>
        </p:txBody>
      </p:sp>
      <p:sp>
        <p:nvSpPr>
          <p:cNvPr id="213" name="Google Shape;213;p29"/>
          <p:cNvSpPr txBox="1"/>
          <p:nvPr/>
        </p:nvSpPr>
        <p:spPr>
          <a:xfrm>
            <a:off x="67700" y="4355475"/>
            <a:ext cx="291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11</a:t>
            </a:r>
            <a:r>
              <a:rPr lang="en" sz="800">
                <a:solidFill>
                  <a:schemeClr val="lt2"/>
                </a:solidFill>
                <a:latin typeface="Calibri"/>
                <a:ea typeface="Calibri"/>
                <a:cs typeface="Calibri"/>
                <a:sym typeface="Calibri"/>
              </a:rPr>
              <a:t>. Jupyter SMOTEENN RF COVID-19 Case Results</a:t>
            </a:r>
            <a:endParaRPr/>
          </a:p>
        </p:txBody>
      </p:sp>
      <p:sp>
        <p:nvSpPr>
          <p:cNvPr id="214" name="Google Shape;214;p29"/>
          <p:cNvSpPr txBox="1"/>
          <p:nvPr/>
        </p:nvSpPr>
        <p:spPr>
          <a:xfrm>
            <a:off x="4547000" y="4355475"/>
            <a:ext cx="2876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12</a:t>
            </a:r>
            <a:r>
              <a:rPr lang="en" sz="800">
                <a:solidFill>
                  <a:schemeClr val="lt2"/>
                </a:solidFill>
                <a:latin typeface="Calibri"/>
                <a:ea typeface="Calibri"/>
                <a:cs typeface="Calibri"/>
                <a:sym typeface="Calibri"/>
              </a:rPr>
              <a:t>. Jupyter SMOTEENN RF COVID-19 Death Results</a:t>
            </a:r>
            <a:endParaRPr/>
          </a:p>
        </p:txBody>
      </p:sp>
      <p:pic>
        <p:nvPicPr>
          <p:cNvPr id="215" name="Google Shape;215;p29"/>
          <p:cNvPicPr preferRelativeResize="0"/>
          <p:nvPr/>
        </p:nvPicPr>
        <p:blipFill>
          <a:blip r:embed="rId4">
            <a:alphaModFix/>
          </a:blip>
          <a:stretch>
            <a:fillRect/>
          </a:stretch>
        </p:blipFill>
        <p:spPr>
          <a:xfrm>
            <a:off x="4612150" y="1634175"/>
            <a:ext cx="4379450" cy="2799625"/>
          </a:xfrm>
          <a:prstGeom prst="rect">
            <a:avLst/>
          </a:prstGeom>
          <a:noFill/>
          <a:ln>
            <a:noFill/>
          </a:ln>
        </p:spPr>
      </p:pic>
      <p:pic>
        <p:nvPicPr>
          <p:cNvPr id="216" name="Google Shape;216;p29"/>
          <p:cNvPicPr preferRelativeResize="0"/>
          <p:nvPr/>
        </p:nvPicPr>
        <p:blipFill>
          <a:blip r:embed="rId5">
            <a:alphaModFix/>
          </a:blip>
          <a:stretch>
            <a:fillRect/>
          </a:stretch>
        </p:blipFill>
        <p:spPr>
          <a:xfrm>
            <a:off x="160575" y="1634175"/>
            <a:ext cx="4158800" cy="2799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45550" y="258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31935"/>
              <a:buFont typeface="Arial"/>
              <a:buNone/>
            </a:pPr>
            <a:r>
              <a:rPr lang="en"/>
              <a:t>Results of SMOTEENN Classification </a:t>
            </a:r>
            <a:endParaRPr sz="3100"/>
          </a:p>
          <a:p>
            <a:pPr indent="0" lvl="0" marL="0" rtl="0" algn="l">
              <a:spcBef>
                <a:spcPts val="0"/>
              </a:spcBef>
              <a:spcAft>
                <a:spcPts val="0"/>
              </a:spcAft>
              <a:buNone/>
            </a:pPr>
            <a:r>
              <a:t/>
            </a:r>
            <a:endParaRPr/>
          </a:p>
        </p:txBody>
      </p:sp>
      <p:graphicFrame>
        <p:nvGraphicFramePr>
          <p:cNvPr id="222" name="Google Shape;222;p30"/>
          <p:cNvGraphicFramePr/>
          <p:nvPr/>
        </p:nvGraphicFramePr>
        <p:xfrm>
          <a:off x="111975" y="955620"/>
          <a:ext cx="3000000" cy="3000000"/>
        </p:xfrm>
        <a:graphic>
          <a:graphicData uri="http://schemas.openxmlformats.org/drawingml/2006/table">
            <a:tbl>
              <a:tblPr>
                <a:noFill/>
                <a:tableStyleId>{6BF64C62-25D5-4652-A523-34376E3C0CDF}</a:tableStyleId>
              </a:tblPr>
              <a:tblGrid>
                <a:gridCol w="2973350"/>
                <a:gridCol w="2973350"/>
                <a:gridCol w="2973350"/>
              </a:tblGrid>
              <a:tr h="489275">
                <a:tc>
                  <a:txBody>
                    <a:bodyPr/>
                    <a:lstStyle/>
                    <a:p>
                      <a:pPr indent="0" lvl="0" marL="0" rtl="0" algn="ctr">
                        <a:spcBef>
                          <a:spcPts val="0"/>
                        </a:spcBef>
                        <a:spcAft>
                          <a:spcPts val="0"/>
                        </a:spcAft>
                        <a:buNone/>
                      </a:pPr>
                      <a:r>
                        <a:rPr lang="en" u="sng">
                          <a:solidFill>
                            <a:schemeClr val="lt2"/>
                          </a:solidFill>
                        </a:rPr>
                        <a:t>avg/total </a:t>
                      </a:r>
                      <a:endParaRPr u="sng">
                        <a:solidFill>
                          <a:schemeClr val="lt2"/>
                        </a:solidFill>
                      </a:endParaRPr>
                    </a:p>
                  </a:txBody>
                  <a:tcPr marT="91425" marB="91425" marR="91425" marL="91425"/>
                </a:tc>
                <a:tc>
                  <a:txBody>
                    <a:bodyPr/>
                    <a:lstStyle/>
                    <a:p>
                      <a:pPr indent="0" lvl="0" marL="0" rtl="0" algn="ctr">
                        <a:spcBef>
                          <a:spcPts val="0"/>
                        </a:spcBef>
                        <a:spcAft>
                          <a:spcPts val="0"/>
                        </a:spcAft>
                        <a:buNone/>
                      </a:pPr>
                      <a:r>
                        <a:rPr b="1" lang="en" u="sng">
                          <a:solidFill>
                            <a:schemeClr val="lt2"/>
                          </a:solidFill>
                          <a:latin typeface="Calibri"/>
                          <a:ea typeface="Calibri"/>
                          <a:cs typeface="Calibri"/>
                          <a:sym typeface="Calibri"/>
                        </a:rPr>
                        <a:t>Cases</a:t>
                      </a:r>
                      <a:endParaRPr b="1" u="sng">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u="sng">
                          <a:solidFill>
                            <a:schemeClr val="lt2"/>
                          </a:solidFill>
                          <a:latin typeface="Calibri"/>
                          <a:ea typeface="Calibri"/>
                          <a:cs typeface="Calibri"/>
                          <a:sym typeface="Calibri"/>
                        </a:rPr>
                        <a:t>Deaths</a:t>
                      </a:r>
                      <a:endParaRPr b="1" u="sng">
                        <a:solidFill>
                          <a:schemeClr val="lt2"/>
                        </a:solidFill>
                        <a:latin typeface="Calibri"/>
                        <a:ea typeface="Calibri"/>
                        <a:cs typeface="Calibri"/>
                        <a:sym typeface="Calibri"/>
                      </a:endParaRPr>
                    </a:p>
                  </a:txBody>
                  <a:tcPr marT="91425" marB="91425" marR="91425" marL="91425"/>
                </a:tc>
              </a:tr>
              <a:tr h="48927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Precision</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0.99</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0.98</a:t>
                      </a:r>
                      <a:endParaRPr>
                        <a:solidFill>
                          <a:schemeClr val="lt2"/>
                        </a:solidFill>
                        <a:latin typeface="Calibri"/>
                        <a:ea typeface="Calibri"/>
                        <a:cs typeface="Calibri"/>
                        <a:sym typeface="Calibri"/>
                      </a:endParaRPr>
                    </a:p>
                  </a:txBody>
                  <a:tcPr marT="91425" marB="91425" marR="91425" marL="91425"/>
                </a:tc>
              </a:tr>
              <a:tr h="48927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Recall</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0.99</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0.95</a:t>
                      </a:r>
                      <a:endParaRPr>
                        <a:solidFill>
                          <a:schemeClr val="lt2"/>
                        </a:solidFill>
                        <a:latin typeface="Calibri"/>
                        <a:ea typeface="Calibri"/>
                        <a:cs typeface="Calibri"/>
                        <a:sym typeface="Calibri"/>
                      </a:endParaRPr>
                    </a:p>
                  </a:txBody>
                  <a:tcPr marT="91425" marB="91425" marR="91425" marL="91425"/>
                </a:tc>
              </a:tr>
              <a:tr h="48927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Specificity</a:t>
                      </a:r>
                      <a:r>
                        <a:rPr lang="en">
                          <a:solidFill>
                            <a:schemeClr val="lt2"/>
                          </a:solidFill>
                          <a:latin typeface="Calibri"/>
                          <a:ea typeface="Calibri"/>
                          <a:cs typeface="Calibri"/>
                          <a:sym typeface="Calibri"/>
                        </a:rPr>
                        <a:t> </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1.00</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1.00</a:t>
                      </a:r>
                      <a:endParaRPr>
                        <a:solidFill>
                          <a:schemeClr val="lt2"/>
                        </a:solidFill>
                        <a:latin typeface="Calibri"/>
                        <a:ea typeface="Calibri"/>
                        <a:cs typeface="Calibri"/>
                        <a:sym typeface="Calibri"/>
                      </a:endParaRPr>
                    </a:p>
                  </a:txBody>
                  <a:tcPr marT="91425" marB="91425" marR="91425" marL="91425"/>
                </a:tc>
              </a:tr>
              <a:tr h="48927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F1 Score</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0.99</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0.96</a:t>
                      </a:r>
                      <a:endParaRPr>
                        <a:solidFill>
                          <a:schemeClr val="lt2"/>
                        </a:solidFill>
                        <a:latin typeface="Calibri"/>
                        <a:ea typeface="Calibri"/>
                        <a:cs typeface="Calibri"/>
                        <a:sym typeface="Calibri"/>
                      </a:endParaRPr>
                    </a:p>
                  </a:txBody>
                  <a:tcPr marT="91425" marB="91425" marR="91425" marL="91425"/>
                </a:tc>
              </a:tr>
              <a:tr h="48927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Accuracy </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0.99</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0.94</a:t>
                      </a:r>
                      <a:endParaRPr>
                        <a:solidFill>
                          <a:schemeClr val="lt2"/>
                        </a:solidFill>
                        <a:latin typeface="Calibri"/>
                        <a:ea typeface="Calibri"/>
                        <a:cs typeface="Calibri"/>
                        <a:sym typeface="Calibri"/>
                      </a:endParaRPr>
                    </a:p>
                  </a:txBody>
                  <a:tcPr marT="91425" marB="91425" marR="91425" marL="91425"/>
                </a:tc>
              </a:tr>
              <a:tr h="489275">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Matthews Correlation Coefficient</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0.80</a:t>
                      </a:r>
                      <a:endParaRPr>
                        <a:solidFill>
                          <a:schemeClr val="lt2"/>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0.64</a:t>
                      </a:r>
                      <a:endParaRPr>
                        <a:solidFill>
                          <a:schemeClr val="lt2"/>
                        </a:solidFill>
                        <a:latin typeface="Calibri"/>
                        <a:ea typeface="Calibri"/>
                        <a:cs typeface="Calibri"/>
                        <a:sym typeface="Calibri"/>
                      </a:endParaRPr>
                    </a:p>
                  </a:txBody>
                  <a:tcPr marT="91425" marB="91425" marR="91425" marL="91425"/>
                </a:tc>
              </a:tr>
            </a:tbl>
          </a:graphicData>
        </a:graphic>
      </p:graphicFrame>
      <p:pic>
        <p:nvPicPr>
          <p:cNvPr id="223" name="Google Shape;223;p30"/>
          <p:cNvPicPr preferRelativeResize="0"/>
          <p:nvPr/>
        </p:nvPicPr>
        <p:blipFill>
          <a:blip r:embed="rId3">
            <a:alphaModFix/>
          </a:blip>
          <a:stretch>
            <a:fillRect/>
          </a:stretch>
        </p:blipFill>
        <p:spPr>
          <a:xfrm>
            <a:off x="8749300" y="4756300"/>
            <a:ext cx="357876" cy="330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700" y="141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Cases by County : Actual vs. Predicted </a:t>
            </a:r>
            <a:endParaRPr/>
          </a:p>
          <a:p>
            <a:pPr indent="0" lvl="0" marL="0" rtl="0" algn="l">
              <a:spcBef>
                <a:spcPts val="0"/>
              </a:spcBef>
              <a:spcAft>
                <a:spcPts val="0"/>
              </a:spcAft>
              <a:buNone/>
            </a:pPr>
            <a:r>
              <a:t/>
            </a:r>
            <a:endParaRPr/>
          </a:p>
        </p:txBody>
      </p:sp>
      <p:pic>
        <p:nvPicPr>
          <p:cNvPr id="229" name="Google Shape;229;p31"/>
          <p:cNvPicPr preferRelativeResize="0"/>
          <p:nvPr/>
        </p:nvPicPr>
        <p:blipFill>
          <a:blip r:embed="rId3">
            <a:alphaModFix/>
          </a:blip>
          <a:stretch>
            <a:fillRect/>
          </a:stretch>
        </p:blipFill>
        <p:spPr>
          <a:xfrm>
            <a:off x="8598372" y="4648500"/>
            <a:ext cx="440225" cy="406825"/>
          </a:xfrm>
          <a:prstGeom prst="rect">
            <a:avLst/>
          </a:prstGeom>
          <a:noFill/>
          <a:ln>
            <a:noFill/>
          </a:ln>
        </p:spPr>
      </p:pic>
      <p:sp>
        <p:nvSpPr>
          <p:cNvPr id="230" name="Google Shape;230;p31"/>
          <p:cNvSpPr txBox="1"/>
          <p:nvPr/>
        </p:nvSpPr>
        <p:spPr>
          <a:xfrm>
            <a:off x="-45050" y="3877150"/>
            <a:ext cx="350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13</a:t>
            </a:r>
            <a:r>
              <a:rPr lang="en" sz="800">
                <a:solidFill>
                  <a:schemeClr val="lt2"/>
                </a:solidFill>
                <a:latin typeface="Calibri"/>
                <a:ea typeface="Calibri"/>
                <a:cs typeface="Calibri"/>
                <a:sym typeface="Calibri"/>
              </a:rPr>
              <a:t>. Tableau SMOTEENN COVID-19 Predicted High Case Results</a:t>
            </a:r>
            <a:endParaRPr/>
          </a:p>
        </p:txBody>
      </p:sp>
      <p:sp>
        <p:nvSpPr>
          <p:cNvPr id="231" name="Google Shape;231;p31"/>
          <p:cNvSpPr txBox="1"/>
          <p:nvPr/>
        </p:nvSpPr>
        <p:spPr>
          <a:xfrm>
            <a:off x="4632725" y="3877150"/>
            <a:ext cx="350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14</a:t>
            </a:r>
            <a:r>
              <a:rPr lang="en" sz="800">
                <a:solidFill>
                  <a:schemeClr val="lt2"/>
                </a:solidFill>
                <a:latin typeface="Calibri"/>
                <a:ea typeface="Calibri"/>
                <a:cs typeface="Calibri"/>
                <a:sym typeface="Calibri"/>
              </a:rPr>
              <a:t>. Tableau SMOTEENN COVID-19 Actual High Case Results</a:t>
            </a:r>
            <a:endParaRPr/>
          </a:p>
        </p:txBody>
      </p:sp>
      <p:pic>
        <p:nvPicPr>
          <p:cNvPr id="232" name="Google Shape;232;p31"/>
          <p:cNvPicPr preferRelativeResize="0"/>
          <p:nvPr/>
        </p:nvPicPr>
        <p:blipFill>
          <a:blip r:embed="rId4">
            <a:alphaModFix/>
          </a:blip>
          <a:stretch>
            <a:fillRect/>
          </a:stretch>
        </p:blipFill>
        <p:spPr>
          <a:xfrm>
            <a:off x="71075" y="1004850"/>
            <a:ext cx="4114675" cy="2927850"/>
          </a:xfrm>
          <a:prstGeom prst="rect">
            <a:avLst/>
          </a:prstGeom>
          <a:noFill/>
          <a:ln>
            <a:noFill/>
          </a:ln>
        </p:spPr>
      </p:pic>
      <p:pic>
        <p:nvPicPr>
          <p:cNvPr id="233" name="Google Shape;233;p31"/>
          <p:cNvPicPr preferRelativeResize="0"/>
          <p:nvPr/>
        </p:nvPicPr>
        <p:blipFill>
          <a:blip r:embed="rId5">
            <a:alphaModFix/>
          </a:blip>
          <a:stretch>
            <a:fillRect/>
          </a:stretch>
        </p:blipFill>
        <p:spPr>
          <a:xfrm>
            <a:off x="4572000" y="1004850"/>
            <a:ext cx="4348400" cy="2927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STUDENT TEAM	</a:t>
            </a:r>
            <a:endParaRPr sz="3333"/>
          </a:p>
          <a:p>
            <a:pPr indent="0" lvl="0" marL="0" rtl="0" algn="l">
              <a:spcBef>
                <a:spcPts val="0"/>
              </a:spcBef>
              <a:spcAft>
                <a:spcPts val="0"/>
              </a:spcAft>
              <a:buNone/>
            </a:pPr>
            <a:r>
              <a:t/>
            </a:r>
            <a:endParaRPr/>
          </a:p>
        </p:txBody>
      </p:sp>
      <p:sp>
        <p:nvSpPr>
          <p:cNvPr id="68" name="Google Shape;68;p14"/>
          <p:cNvSpPr txBox="1"/>
          <p:nvPr>
            <p:ph idx="1" type="body"/>
          </p:nvPr>
        </p:nvSpPr>
        <p:spPr>
          <a:xfrm>
            <a:off x="311700" y="958500"/>
            <a:ext cx="8520600" cy="3879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rgbClr val="000000"/>
              </a:buClr>
              <a:buSzPts val="1800"/>
              <a:buFont typeface="Arial"/>
              <a:buNone/>
            </a:pPr>
            <a:r>
              <a:t/>
            </a:r>
            <a:endParaRPr b="1" sz="14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69" name="Google Shape;69;p14"/>
          <p:cNvPicPr preferRelativeResize="0"/>
          <p:nvPr/>
        </p:nvPicPr>
        <p:blipFill rotWithShape="1">
          <a:blip r:embed="rId3">
            <a:alphaModFix/>
          </a:blip>
          <a:srcRect b="1487" l="0" r="0" t="0"/>
          <a:stretch/>
        </p:blipFill>
        <p:spPr>
          <a:xfrm>
            <a:off x="2394950" y="1435125"/>
            <a:ext cx="1951907" cy="2020395"/>
          </a:xfrm>
          <a:custGeom>
            <a:rect b="b" l="l" r="r" t="t"/>
            <a:pathLst>
              <a:path extrusionOk="0" h="2282932" w="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ln>
            <a:noFill/>
          </a:ln>
        </p:spPr>
      </p:pic>
      <p:sp>
        <p:nvSpPr>
          <p:cNvPr id="70" name="Google Shape;70;p14"/>
          <p:cNvSpPr txBox="1"/>
          <p:nvPr/>
        </p:nvSpPr>
        <p:spPr>
          <a:xfrm>
            <a:off x="2104450" y="3456575"/>
            <a:ext cx="2532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Celeste Moreno-Campoy</a:t>
            </a:r>
            <a:endParaRPr b="1">
              <a:solidFill>
                <a:schemeClr val="dk1"/>
              </a:solidFill>
              <a:latin typeface="Calibri"/>
              <a:ea typeface="Calibri"/>
              <a:cs typeface="Calibri"/>
              <a:sym typeface="Calibri"/>
            </a:endParaRPr>
          </a:p>
          <a:p>
            <a:pPr indent="0" lvl="0" marL="0" rtl="0" algn="ctr">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Phoenix, AZ</a:t>
            </a:r>
            <a:endParaRPr b="1" sz="1000">
              <a:solidFill>
                <a:schemeClr val="dk1"/>
              </a:solidFill>
            </a:endParaRPr>
          </a:p>
          <a:p>
            <a:pPr indent="0" lvl="0" marL="0" rtl="0" algn="l">
              <a:spcBef>
                <a:spcPts val="0"/>
              </a:spcBef>
              <a:spcAft>
                <a:spcPts val="0"/>
              </a:spcAft>
              <a:buNone/>
            </a:pPr>
            <a:r>
              <a:t/>
            </a:r>
            <a:endParaRPr>
              <a:latin typeface="Average"/>
              <a:ea typeface="Average"/>
              <a:cs typeface="Average"/>
              <a:sym typeface="Average"/>
            </a:endParaRPr>
          </a:p>
        </p:txBody>
      </p:sp>
      <p:sp>
        <p:nvSpPr>
          <p:cNvPr id="71" name="Google Shape;71;p14"/>
          <p:cNvSpPr txBox="1"/>
          <p:nvPr/>
        </p:nvSpPr>
        <p:spPr>
          <a:xfrm>
            <a:off x="-71442"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Bill Remy </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sz="1000" u="none" cap="none" strike="noStrike">
              <a:solidFill>
                <a:schemeClr val="dk1"/>
              </a:solidFill>
              <a:latin typeface="Arial"/>
              <a:ea typeface="Arial"/>
              <a:cs typeface="Arial"/>
              <a:sym typeface="Arial"/>
            </a:endParaRPr>
          </a:p>
        </p:txBody>
      </p:sp>
      <p:sp>
        <p:nvSpPr>
          <p:cNvPr id="72" name="Google Shape;72;p14"/>
          <p:cNvSpPr txBox="1"/>
          <p:nvPr/>
        </p:nvSpPr>
        <p:spPr>
          <a:xfrm>
            <a:off x="4402608"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Samuel Guerette</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sz="1000" u="none" cap="none" strike="noStrike">
              <a:solidFill>
                <a:schemeClr val="dk1"/>
              </a:solidFill>
              <a:latin typeface="Arial"/>
              <a:ea typeface="Arial"/>
              <a:cs typeface="Arial"/>
              <a:sym typeface="Arial"/>
            </a:endParaRPr>
          </a:p>
        </p:txBody>
      </p:sp>
      <p:sp>
        <p:nvSpPr>
          <p:cNvPr id="73" name="Google Shape;73;p14"/>
          <p:cNvSpPr txBox="1"/>
          <p:nvPr/>
        </p:nvSpPr>
        <p:spPr>
          <a:xfrm>
            <a:off x="6631158"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Joy Arah</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u="none" cap="none" strike="noStrike">
              <a:solidFill>
                <a:schemeClr val="dk1"/>
              </a:solidFill>
              <a:latin typeface="Arial"/>
              <a:ea typeface="Arial"/>
              <a:cs typeface="Arial"/>
              <a:sym typeface="Arial"/>
            </a:endParaRPr>
          </a:p>
        </p:txBody>
      </p:sp>
      <p:pic>
        <p:nvPicPr>
          <p:cNvPr id="74" name="Google Shape;74;p14"/>
          <p:cNvPicPr preferRelativeResize="0"/>
          <p:nvPr/>
        </p:nvPicPr>
        <p:blipFill>
          <a:blip r:embed="rId4">
            <a:alphaModFix/>
          </a:blip>
          <a:stretch>
            <a:fillRect/>
          </a:stretch>
        </p:blipFill>
        <p:spPr>
          <a:xfrm>
            <a:off x="4637350" y="1375025"/>
            <a:ext cx="2072100" cy="2080500"/>
          </a:xfrm>
          <a:prstGeom prst="ellipse">
            <a:avLst/>
          </a:prstGeom>
          <a:noFill/>
          <a:ln>
            <a:noFill/>
          </a:ln>
        </p:spPr>
      </p:pic>
      <p:pic>
        <p:nvPicPr>
          <p:cNvPr id="75" name="Google Shape;75;p14"/>
          <p:cNvPicPr preferRelativeResize="0"/>
          <p:nvPr/>
        </p:nvPicPr>
        <p:blipFill>
          <a:blip r:embed="rId5">
            <a:alphaModFix/>
          </a:blip>
          <a:stretch>
            <a:fillRect/>
          </a:stretch>
        </p:blipFill>
        <p:spPr>
          <a:xfrm>
            <a:off x="48522" y="4687325"/>
            <a:ext cx="440225" cy="406825"/>
          </a:xfrm>
          <a:prstGeom prst="rect">
            <a:avLst/>
          </a:prstGeom>
          <a:noFill/>
          <a:ln>
            <a:noFill/>
          </a:ln>
        </p:spPr>
      </p:pic>
      <p:pic>
        <p:nvPicPr>
          <p:cNvPr id="76" name="Google Shape;76;p14"/>
          <p:cNvPicPr preferRelativeResize="0"/>
          <p:nvPr/>
        </p:nvPicPr>
        <p:blipFill>
          <a:blip r:embed="rId6">
            <a:alphaModFix/>
          </a:blip>
          <a:stretch>
            <a:fillRect/>
          </a:stretch>
        </p:blipFill>
        <p:spPr>
          <a:xfrm>
            <a:off x="311700" y="1506625"/>
            <a:ext cx="1877400" cy="1877400"/>
          </a:xfrm>
          <a:prstGeom prst="ellipse">
            <a:avLst/>
          </a:prstGeom>
          <a:noFill/>
          <a:ln>
            <a:noFill/>
          </a:ln>
        </p:spPr>
      </p:pic>
      <p:pic>
        <p:nvPicPr>
          <p:cNvPr id="77" name="Google Shape;77;p14"/>
          <p:cNvPicPr preferRelativeResize="0"/>
          <p:nvPr/>
        </p:nvPicPr>
        <p:blipFill rotWithShape="1">
          <a:blip r:embed="rId7">
            <a:alphaModFix/>
          </a:blip>
          <a:srcRect b="45998" l="7467" r="0" t="0"/>
          <a:stretch/>
        </p:blipFill>
        <p:spPr>
          <a:xfrm>
            <a:off x="6944200" y="1435125"/>
            <a:ext cx="1915500" cy="19488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11700" y="211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Deaths by County : </a:t>
            </a:r>
            <a:r>
              <a:rPr lang="en"/>
              <a:t>Actual</a:t>
            </a:r>
            <a:r>
              <a:rPr lang="en"/>
              <a:t> vs. Predicted </a:t>
            </a:r>
            <a:endParaRPr/>
          </a:p>
        </p:txBody>
      </p:sp>
      <p:pic>
        <p:nvPicPr>
          <p:cNvPr id="239" name="Google Shape;239;p32"/>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240" name="Google Shape;240;p32"/>
          <p:cNvPicPr preferRelativeResize="0"/>
          <p:nvPr/>
        </p:nvPicPr>
        <p:blipFill>
          <a:blip r:embed="rId4">
            <a:alphaModFix/>
          </a:blip>
          <a:stretch>
            <a:fillRect/>
          </a:stretch>
        </p:blipFill>
        <p:spPr>
          <a:xfrm>
            <a:off x="4705150" y="1051875"/>
            <a:ext cx="4286449" cy="2652551"/>
          </a:xfrm>
          <a:prstGeom prst="rect">
            <a:avLst/>
          </a:prstGeom>
          <a:noFill/>
          <a:ln>
            <a:noFill/>
          </a:ln>
        </p:spPr>
      </p:pic>
      <p:sp>
        <p:nvSpPr>
          <p:cNvPr id="241" name="Google Shape;241;p32"/>
          <p:cNvSpPr txBox="1"/>
          <p:nvPr/>
        </p:nvSpPr>
        <p:spPr>
          <a:xfrm>
            <a:off x="65625" y="3610625"/>
            <a:ext cx="376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15</a:t>
            </a:r>
            <a:r>
              <a:rPr lang="en" sz="800">
                <a:solidFill>
                  <a:schemeClr val="lt2"/>
                </a:solidFill>
                <a:latin typeface="Calibri"/>
                <a:ea typeface="Calibri"/>
                <a:cs typeface="Calibri"/>
                <a:sym typeface="Calibri"/>
              </a:rPr>
              <a:t>. Tableau SMOTEENN COVID-19 Predicted High Death Results</a:t>
            </a:r>
            <a:endParaRPr/>
          </a:p>
        </p:txBody>
      </p:sp>
      <p:sp>
        <p:nvSpPr>
          <p:cNvPr id="242" name="Google Shape;242;p32"/>
          <p:cNvSpPr txBox="1"/>
          <p:nvPr/>
        </p:nvSpPr>
        <p:spPr>
          <a:xfrm>
            <a:off x="4620775" y="3610625"/>
            <a:ext cx="408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16</a:t>
            </a:r>
            <a:r>
              <a:rPr lang="en" sz="800">
                <a:solidFill>
                  <a:schemeClr val="lt2"/>
                </a:solidFill>
                <a:latin typeface="Calibri"/>
                <a:ea typeface="Calibri"/>
                <a:cs typeface="Calibri"/>
                <a:sym typeface="Calibri"/>
              </a:rPr>
              <a:t>. Tableau SMOTEENN COVID-19 Actual High Death Results</a:t>
            </a:r>
            <a:endParaRPr/>
          </a:p>
        </p:txBody>
      </p:sp>
      <p:pic>
        <p:nvPicPr>
          <p:cNvPr id="243" name="Google Shape;243;p32"/>
          <p:cNvPicPr preferRelativeResize="0"/>
          <p:nvPr/>
        </p:nvPicPr>
        <p:blipFill>
          <a:blip r:embed="rId5">
            <a:alphaModFix/>
          </a:blip>
          <a:stretch>
            <a:fillRect/>
          </a:stretch>
        </p:blipFill>
        <p:spPr>
          <a:xfrm>
            <a:off x="137250" y="1051875"/>
            <a:ext cx="4008100" cy="2652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311700" y="-65050"/>
            <a:ext cx="8520600" cy="504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Top</a:t>
            </a:r>
            <a:r>
              <a:rPr lang="en"/>
              <a:t> Influential Features of SMOTEENN Models </a:t>
            </a:r>
            <a:endParaRPr/>
          </a:p>
        </p:txBody>
      </p:sp>
      <p:sp>
        <p:nvSpPr>
          <p:cNvPr id="249" name="Google Shape;249;p33"/>
          <p:cNvSpPr txBox="1"/>
          <p:nvPr>
            <p:ph idx="2" type="body"/>
          </p:nvPr>
        </p:nvSpPr>
        <p:spPr>
          <a:xfrm>
            <a:off x="4360100" y="628700"/>
            <a:ext cx="4472100" cy="4368300"/>
          </a:xfrm>
          <a:prstGeom prst="rect">
            <a:avLst/>
          </a:prstGeom>
        </p:spPr>
        <p:txBody>
          <a:bodyPr anchorCtr="0" anchor="t" bIns="91425" lIns="91425" spcFirstLastPara="1" rIns="91425" wrap="square" tIns="91425">
            <a:normAutofit lnSpcReduction="10000"/>
          </a:bodyPr>
          <a:lstStyle/>
          <a:p>
            <a:pPr indent="-330200" lvl="0" marL="457200" rtl="0" algn="l">
              <a:lnSpc>
                <a:spcPct val="100000"/>
              </a:lnSpc>
              <a:spcBef>
                <a:spcPts val="0"/>
              </a:spcBef>
              <a:spcAft>
                <a:spcPts val="0"/>
              </a:spcAft>
              <a:buClr>
                <a:schemeClr val="lt2"/>
              </a:buClr>
              <a:buSzPts val="1600"/>
              <a:buFont typeface="Calibri"/>
              <a:buAutoNum type="romanUcPeriod"/>
            </a:pPr>
            <a:r>
              <a:rPr lang="en" sz="1600">
                <a:solidFill>
                  <a:schemeClr val="lt2"/>
                </a:solidFill>
                <a:latin typeface="Calibri"/>
                <a:ea typeface="Calibri"/>
                <a:cs typeface="Calibri"/>
                <a:sym typeface="Calibri"/>
              </a:rPr>
              <a:t>Top three features:</a:t>
            </a:r>
            <a:endParaRPr sz="1600">
              <a:solidFill>
                <a:schemeClr val="lt2"/>
              </a:solidFill>
              <a:latin typeface="Calibri"/>
              <a:ea typeface="Calibri"/>
              <a:cs typeface="Calibri"/>
              <a:sym typeface="Calibri"/>
            </a:endParaRPr>
          </a:p>
          <a:p>
            <a:pPr indent="-330200" lvl="1" marL="914400" rtl="0" algn="l">
              <a:lnSpc>
                <a:spcPct val="100000"/>
              </a:lnSpc>
              <a:spcBef>
                <a:spcPts val="0"/>
              </a:spcBef>
              <a:spcAft>
                <a:spcPts val="0"/>
              </a:spcAft>
              <a:buClr>
                <a:schemeClr val="lt2"/>
              </a:buClr>
              <a:buSzPts val="1600"/>
              <a:buFont typeface="Calibri"/>
              <a:buAutoNum type="alphaUcPeriod"/>
            </a:pPr>
            <a:r>
              <a:rPr lang="en" sz="1600">
                <a:solidFill>
                  <a:schemeClr val="lt2"/>
                </a:solidFill>
                <a:latin typeface="Calibri"/>
                <a:ea typeface="Calibri"/>
                <a:cs typeface="Calibri"/>
                <a:sym typeface="Calibri"/>
              </a:rPr>
              <a:t>Cases:</a:t>
            </a:r>
            <a:endParaRPr sz="1600">
              <a:solidFill>
                <a:schemeClr val="lt2"/>
              </a:solidFill>
              <a:latin typeface="Calibri"/>
              <a:ea typeface="Calibri"/>
              <a:cs typeface="Calibri"/>
              <a:sym typeface="Calibri"/>
            </a:endParaRPr>
          </a:p>
          <a:p>
            <a:pPr indent="-323850" lvl="2" marL="1371600" rtl="0" algn="l">
              <a:lnSpc>
                <a:spcPct val="100000"/>
              </a:lnSpc>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Conflict awareness </a:t>
            </a:r>
            <a:endParaRPr sz="1600">
              <a:solidFill>
                <a:schemeClr val="lt2"/>
              </a:solidFill>
              <a:latin typeface="Calibri"/>
              <a:ea typeface="Calibri"/>
              <a:cs typeface="Calibri"/>
              <a:sym typeface="Calibri"/>
            </a:endParaRPr>
          </a:p>
          <a:p>
            <a:pPr indent="-323850" lvl="2" marL="1371600" rtl="0" algn="l">
              <a:lnSpc>
                <a:spcPct val="100000"/>
              </a:lnSpc>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Hospital beds</a:t>
            </a:r>
            <a:endParaRPr sz="1600">
              <a:solidFill>
                <a:schemeClr val="lt2"/>
              </a:solidFill>
              <a:latin typeface="Calibri"/>
              <a:ea typeface="Calibri"/>
              <a:cs typeface="Calibri"/>
              <a:sym typeface="Calibri"/>
            </a:endParaRPr>
          </a:p>
          <a:p>
            <a:pPr indent="-323850" lvl="2" marL="1371600" rtl="0" algn="l">
              <a:lnSpc>
                <a:spcPct val="100000"/>
              </a:lnSpc>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Area per Square Mile (SQMI)</a:t>
            </a:r>
            <a:endParaRPr sz="1600">
              <a:solidFill>
                <a:schemeClr val="lt2"/>
              </a:solidFill>
              <a:latin typeface="Calibri"/>
              <a:ea typeface="Calibri"/>
              <a:cs typeface="Calibri"/>
              <a:sym typeface="Calibri"/>
            </a:endParaRPr>
          </a:p>
          <a:p>
            <a:pPr indent="-330200" lvl="2" marL="13716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Six total features were found to have significant influence</a:t>
            </a:r>
            <a:endParaRPr sz="1600">
              <a:solidFill>
                <a:schemeClr val="lt2"/>
              </a:solidFill>
              <a:latin typeface="Calibri"/>
              <a:ea typeface="Calibri"/>
              <a:cs typeface="Calibri"/>
              <a:sym typeface="Calibri"/>
            </a:endParaRPr>
          </a:p>
          <a:p>
            <a:pPr indent="-330200" lvl="1" marL="914400" rtl="0" algn="l">
              <a:lnSpc>
                <a:spcPct val="100000"/>
              </a:lnSpc>
              <a:spcBef>
                <a:spcPts val="0"/>
              </a:spcBef>
              <a:spcAft>
                <a:spcPts val="0"/>
              </a:spcAft>
              <a:buClr>
                <a:schemeClr val="lt2"/>
              </a:buClr>
              <a:buSzPts val="1600"/>
              <a:buFont typeface="Calibri"/>
              <a:buAutoNum type="alphaUcPeriod"/>
            </a:pPr>
            <a:r>
              <a:rPr lang="en" sz="1600">
                <a:solidFill>
                  <a:schemeClr val="lt2"/>
                </a:solidFill>
                <a:latin typeface="Calibri"/>
                <a:ea typeface="Calibri"/>
                <a:cs typeface="Calibri"/>
                <a:sym typeface="Calibri"/>
              </a:rPr>
              <a:t>Deaths:</a:t>
            </a:r>
            <a:endParaRPr sz="1800">
              <a:solidFill>
                <a:schemeClr val="lt2"/>
              </a:solidFill>
              <a:latin typeface="Calibri"/>
              <a:ea typeface="Calibri"/>
              <a:cs typeface="Calibri"/>
              <a:sym typeface="Calibri"/>
            </a:endParaRPr>
          </a:p>
          <a:p>
            <a:pPr indent="-323850" lvl="2" marL="1371600" rtl="0" algn="l">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Hospital beds</a:t>
            </a:r>
            <a:endParaRPr sz="1600">
              <a:solidFill>
                <a:schemeClr val="lt2"/>
              </a:solidFill>
              <a:latin typeface="Calibri"/>
              <a:ea typeface="Calibri"/>
              <a:cs typeface="Calibri"/>
              <a:sym typeface="Calibri"/>
            </a:endParaRPr>
          </a:p>
          <a:p>
            <a:pPr indent="-323850" lvl="2" marL="1371600" rtl="0" algn="l">
              <a:lnSpc>
                <a:spcPct val="100000"/>
              </a:lnSpc>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Rate of individuals with </a:t>
            </a:r>
            <a:r>
              <a:rPr i="1" lang="en" sz="1600">
                <a:solidFill>
                  <a:schemeClr val="lt2"/>
                </a:solidFill>
                <a:latin typeface="Calibri"/>
                <a:ea typeface="Calibri"/>
                <a:cs typeface="Calibri"/>
                <a:sym typeface="Calibri"/>
              </a:rPr>
              <a:t>three plus</a:t>
            </a:r>
            <a:r>
              <a:rPr lang="en" sz="1600">
                <a:solidFill>
                  <a:schemeClr val="lt2"/>
                </a:solidFill>
                <a:latin typeface="Calibri"/>
                <a:ea typeface="Calibri"/>
                <a:cs typeface="Calibri"/>
                <a:sym typeface="Calibri"/>
              </a:rPr>
              <a:t> risk factors</a:t>
            </a:r>
            <a:endParaRPr sz="1600">
              <a:solidFill>
                <a:schemeClr val="lt2"/>
              </a:solidFill>
              <a:latin typeface="Calibri"/>
              <a:ea typeface="Calibri"/>
              <a:cs typeface="Calibri"/>
              <a:sym typeface="Calibri"/>
            </a:endParaRPr>
          </a:p>
          <a:p>
            <a:pPr indent="-323850" lvl="2" marL="1371600" rtl="0" algn="l">
              <a:lnSpc>
                <a:spcPct val="100000"/>
              </a:lnSpc>
              <a:spcBef>
                <a:spcPts val="0"/>
              </a:spcBef>
              <a:spcAft>
                <a:spcPts val="0"/>
              </a:spcAft>
              <a:buClr>
                <a:schemeClr val="lt2"/>
              </a:buClr>
              <a:buSzPts val="1500"/>
              <a:buFont typeface="Calibri"/>
              <a:buAutoNum type="arabicPeriod"/>
            </a:pPr>
            <a:r>
              <a:rPr lang="en" sz="1600">
                <a:solidFill>
                  <a:schemeClr val="lt2"/>
                </a:solidFill>
                <a:latin typeface="Calibri"/>
                <a:ea typeface="Calibri"/>
                <a:cs typeface="Calibri"/>
                <a:sym typeface="Calibri"/>
              </a:rPr>
              <a:t>Rate of individuals with </a:t>
            </a:r>
            <a:r>
              <a:rPr i="1" lang="en" sz="1600">
                <a:solidFill>
                  <a:schemeClr val="lt2"/>
                </a:solidFill>
                <a:latin typeface="Calibri"/>
                <a:ea typeface="Calibri"/>
                <a:cs typeface="Calibri"/>
                <a:sym typeface="Calibri"/>
              </a:rPr>
              <a:t>zero</a:t>
            </a:r>
            <a:r>
              <a:rPr lang="en" sz="1600">
                <a:solidFill>
                  <a:schemeClr val="lt2"/>
                </a:solidFill>
                <a:latin typeface="Calibri"/>
                <a:ea typeface="Calibri"/>
                <a:cs typeface="Calibri"/>
                <a:sym typeface="Calibri"/>
              </a:rPr>
              <a:t> risk factors </a:t>
            </a:r>
            <a:endParaRPr sz="1600">
              <a:solidFill>
                <a:schemeClr val="lt2"/>
              </a:solidFill>
              <a:latin typeface="Calibri"/>
              <a:ea typeface="Calibri"/>
              <a:cs typeface="Calibri"/>
              <a:sym typeface="Calibri"/>
            </a:endParaRPr>
          </a:p>
          <a:p>
            <a:pPr indent="-330200" lvl="2" marL="13716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Hospital beds is the primary feature, all others are significantly less important </a:t>
            </a:r>
            <a:endParaRPr sz="1600">
              <a:solidFill>
                <a:schemeClr val="lt2"/>
              </a:solidFill>
              <a:latin typeface="Calibri"/>
              <a:ea typeface="Calibri"/>
              <a:cs typeface="Calibri"/>
              <a:sym typeface="Calibri"/>
            </a:endParaRPr>
          </a:p>
          <a:p>
            <a:pPr indent="0" lvl="0" marL="4114800" rtl="0" algn="l">
              <a:lnSpc>
                <a:spcPct val="100000"/>
              </a:lnSpc>
              <a:spcBef>
                <a:spcPts val="0"/>
              </a:spcBef>
              <a:spcAft>
                <a:spcPts val="0"/>
              </a:spcAft>
              <a:buNone/>
            </a:pPr>
            <a:r>
              <a:t/>
            </a:r>
            <a:endParaRPr sz="1600">
              <a:solidFill>
                <a:schemeClr val="lt2"/>
              </a:solidFill>
              <a:latin typeface="Calibri"/>
              <a:ea typeface="Calibri"/>
              <a:cs typeface="Calibri"/>
              <a:sym typeface="Calibri"/>
            </a:endParaRPr>
          </a:p>
        </p:txBody>
      </p:sp>
      <p:pic>
        <p:nvPicPr>
          <p:cNvPr id="250" name="Google Shape;250;p33"/>
          <p:cNvPicPr preferRelativeResize="0"/>
          <p:nvPr/>
        </p:nvPicPr>
        <p:blipFill>
          <a:blip r:embed="rId3">
            <a:alphaModFix/>
          </a:blip>
          <a:stretch>
            <a:fillRect/>
          </a:stretch>
        </p:blipFill>
        <p:spPr>
          <a:xfrm>
            <a:off x="376900" y="687950"/>
            <a:ext cx="3689824" cy="2034475"/>
          </a:xfrm>
          <a:prstGeom prst="rect">
            <a:avLst/>
          </a:prstGeom>
          <a:noFill/>
          <a:ln>
            <a:noFill/>
          </a:ln>
        </p:spPr>
      </p:pic>
      <p:pic>
        <p:nvPicPr>
          <p:cNvPr id="251" name="Google Shape;251;p33"/>
          <p:cNvPicPr preferRelativeResize="0"/>
          <p:nvPr/>
        </p:nvPicPr>
        <p:blipFill>
          <a:blip r:embed="rId4">
            <a:alphaModFix/>
          </a:blip>
          <a:stretch>
            <a:fillRect/>
          </a:stretch>
        </p:blipFill>
        <p:spPr>
          <a:xfrm>
            <a:off x="376900" y="2934925"/>
            <a:ext cx="3689824" cy="2117099"/>
          </a:xfrm>
          <a:prstGeom prst="rect">
            <a:avLst/>
          </a:prstGeom>
          <a:noFill/>
          <a:ln>
            <a:noFill/>
          </a:ln>
        </p:spPr>
      </p:pic>
      <p:sp>
        <p:nvSpPr>
          <p:cNvPr id="252" name="Google Shape;252;p33"/>
          <p:cNvSpPr txBox="1"/>
          <p:nvPr/>
        </p:nvSpPr>
        <p:spPr>
          <a:xfrm>
            <a:off x="311700" y="409400"/>
            <a:ext cx="342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lt2"/>
                </a:solidFill>
                <a:latin typeface="Calibri"/>
                <a:ea typeface="Calibri"/>
                <a:cs typeface="Calibri"/>
                <a:sym typeface="Calibri"/>
              </a:rPr>
              <a:t>Figure 17.</a:t>
            </a:r>
            <a:r>
              <a:rPr lang="en" sz="900">
                <a:solidFill>
                  <a:schemeClr val="lt2"/>
                </a:solidFill>
                <a:latin typeface="Calibri"/>
                <a:ea typeface="Calibri"/>
                <a:cs typeface="Calibri"/>
                <a:sym typeface="Calibri"/>
              </a:rPr>
              <a:t> Jupyter Feature Importances for Cases SMOTEENN Model</a:t>
            </a:r>
            <a:endParaRPr/>
          </a:p>
        </p:txBody>
      </p:sp>
      <p:sp>
        <p:nvSpPr>
          <p:cNvPr id="253" name="Google Shape;253;p33"/>
          <p:cNvSpPr txBox="1"/>
          <p:nvPr/>
        </p:nvSpPr>
        <p:spPr>
          <a:xfrm>
            <a:off x="311700" y="2673525"/>
            <a:ext cx="342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lt2"/>
                </a:solidFill>
                <a:latin typeface="Calibri"/>
                <a:ea typeface="Calibri"/>
                <a:cs typeface="Calibri"/>
                <a:sym typeface="Calibri"/>
              </a:rPr>
              <a:t>Figure 18</a:t>
            </a:r>
            <a:r>
              <a:rPr lang="en" sz="900">
                <a:solidFill>
                  <a:schemeClr val="lt2"/>
                </a:solidFill>
                <a:latin typeface="Calibri"/>
                <a:ea typeface="Calibri"/>
                <a:cs typeface="Calibri"/>
                <a:sym typeface="Calibri"/>
              </a:rPr>
              <a:t>. Jupyter Feature Importances for Deaths SMOTEENN Model</a:t>
            </a:r>
            <a:endParaRPr sz="900">
              <a:solidFill>
                <a:schemeClr val="lt2"/>
              </a:solidFill>
              <a:latin typeface="Calibri"/>
              <a:ea typeface="Calibri"/>
              <a:cs typeface="Calibri"/>
              <a:sym typeface="Calibri"/>
            </a:endParaRPr>
          </a:p>
        </p:txBody>
      </p:sp>
      <p:pic>
        <p:nvPicPr>
          <p:cNvPr id="254" name="Google Shape;254;p33"/>
          <p:cNvPicPr preferRelativeResize="0"/>
          <p:nvPr/>
        </p:nvPicPr>
        <p:blipFill>
          <a:blip r:embed="rId5">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132000"/>
            <a:ext cx="8520600" cy="4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Recommendations for Future Analysis</a:t>
            </a:r>
            <a:endParaRPr/>
          </a:p>
          <a:p>
            <a:pPr indent="0" lvl="0" marL="0" rtl="0" algn="l">
              <a:spcBef>
                <a:spcPts val="0"/>
              </a:spcBef>
              <a:spcAft>
                <a:spcPts val="0"/>
              </a:spcAft>
              <a:buSzPts val="990"/>
              <a:buNone/>
            </a:pPr>
            <a:r>
              <a:t/>
            </a:r>
            <a:endParaRPr/>
          </a:p>
        </p:txBody>
      </p:sp>
      <p:sp>
        <p:nvSpPr>
          <p:cNvPr id="260" name="Google Shape;260;p34"/>
          <p:cNvSpPr txBox="1"/>
          <p:nvPr>
            <p:ph idx="1" type="body"/>
          </p:nvPr>
        </p:nvSpPr>
        <p:spPr>
          <a:xfrm>
            <a:off x="37950" y="839350"/>
            <a:ext cx="5040300" cy="4125000"/>
          </a:xfrm>
          <a:prstGeom prst="rect">
            <a:avLst/>
          </a:prstGeom>
        </p:spPr>
        <p:txBody>
          <a:bodyPr anchorCtr="0" anchor="t" bIns="91425" lIns="91425" spcFirstLastPara="1" rIns="91425" wrap="square" tIns="91425">
            <a:normAutofit fontScale="55000" lnSpcReduction="10000"/>
          </a:bodyPr>
          <a:lstStyle/>
          <a:p>
            <a:pPr indent="-321382" lvl="0" marL="457200" rtl="0" algn="l">
              <a:spcBef>
                <a:spcPts val="0"/>
              </a:spcBef>
              <a:spcAft>
                <a:spcPts val="0"/>
              </a:spcAft>
              <a:buSzPct val="100000"/>
              <a:buFont typeface="Calibri"/>
              <a:buChar char="●"/>
            </a:pPr>
            <a:r>
              <a:rPr lang="en" sz="2656">
                <a:latin typeface="Calibri"/>
                <a:ea typeface="Calibri"/>
                <a:cs typeface="Calibri"/>
                <a:sym typeface="Calibri"/>
              </a:rPr>
              <a:t>Integrate a time series analysis to view quarterly, monthly, and daily differences at the county and state level. </a:t>
            </a:r>
            <a:endParaRPr sz="2656">
              <a:latin typeface="Calibri"/>
              <a:ea typeface="Calibri"/>
              <a:cs typeface="Calibri"/>
              <a:sym typeface="Calibri"/>
            </a:endParaRPr>
          </a:p>
          <a:p>
            <a:pPr indent="-307412" lvl="1" marL="914400" rtl="0" algn="l">
              <a:spcBef>
                <a:spcPts val="0"/>
              </a:spcBef>
              <a:spcAft>
                <a:spcPts val="0"/>
              </a:spcAft>
              <a:buClr>
                <a:schemeClr val="accent5"/>
              </a:buClr>
              <a:buSzPct val="100000"/>
              <a:buFont typeface="Calibri"/>
              <a:buChar char="○"/>
            </a:pPr>
            <a:r>
              <a:rPr lang="en" sz="2256">
                <a:latin typeface="Calibri"/>
                <a:ea typeface="Calibri"/>
                <a:cs typeface="Calibri"/>
                <a:sym typeface="Calibri"/>
              </a:rPr>
              <a:t>This can provide insight if there are any feature importance changes that are dependent on the time-frame. </a:t>
            </a:r>
            <a:endParaRPr sz="2256">
              <a:latin typeface="Calibri"/>
              <a:ea typeface="Calibri"/>
              <a:cs typeface="Calibri"/>
              <a:sym typeface="Calibri"/>
            </a:endParaRPr>
          </a:p>
          <a:p>
            <a:pPr indent="-321382" lvl="0" marL="457200" rtl="0" algn="l">
              <a:spcBef>
                <a:spcPts val="0"/>
              </a:spcBef>
              <a:spcAft>
                <a:spcPts val="0"/>
              </a:spcAft>
              <a:buSzPct val="100000"/>
              <a:buFont typeface="Calibri"/>
              <a:buChar char="●"/>
            </a:pPr>
            <a:r>
              <a:rPr lang="en" sz="2656">
                <a:latin typeface="Calibri"/>
                <a:ea typeface="Calibri"/>
                <a:cs typeface="Calibri"/>
                <a:sym typeface="Calibri"/>
              </a:rPr>
              <a:t>Add weather data in </a:t>
            </a:r>
            <a:r>
              <a:rPr lang="en" sz="2656">
                <a:latin typeface="Calibri"/>
                <a:ea typeface="Calibri"/>
                <a:cs typeface="Calibri"/>
                <a:sym typeface="Calibri"/>
              </a:rPr>
              <a:t>conjunction</a:t>
            </a:r>
            <a:r>
              <a:rPr lang="en" sz="2656">
                <a:latin typeface="Calibri"/>
                <a:ea typeface="Calibri"/>
                <a:cs typeface="Calibri"/>
                <a:sym typeface="Calibri"/>
              </a:rPr>
              <a:t> with time series</a:t>
            </a:r>
            <a:endParaRPr sz="2656">
              <a:latin typeface="Calibri"/>
              <a:ea typeface="Calibri"/>
              <a:cs typeface="Calibri"/>
              <a:sym typeface="Calibri"/>
            </a:endParaRPr>
          </a:p>
          <a:p>
            <a:pPr indent="-321382" lvl="1" marL="914400" rtl="0" algn="l">
              <a:spcBef>
                <a:spcPts val="0"/>
              </a:spcBef>
              <a:spcAft>
                <a:spcPts val="0"/>
              </a:spcAft>
              <a:buClr>
                <a:schemeClr val="accent5"/>
              </a:buClr>
              <a:buSzPct val="100000"/>
              <a:buFont typeface="Calibri"/>
              <a:buChar char="○"/>
            </a:pPr>
            <a:r>
              <a:rPr lang="en" sz="2656">
                <a:latin typeface="Calibri"/>
                <a:ea typeface="Calibri"/>
                <a:cs typeface="Calibri"/>
                <a:sym typeface="Calibri"/>
              </a:rPr>
              <a:t>Possibility weather can contribute to case and death rates</a:t>
            </a:r>
            <a:endParaRPr sz="2656">
              <a:latin typeface="Calibri"/>
              <a:ea typeface="Calibri"/>
              <a:cs typeface="Calibri"/>
              <a:sym typeface="Calibri"/>
            </a:endParaRPr>
          </a:p>
          <a:p>
            <a:pPr indent="-321382" lvl="0" marL="457200" rtl="0" algn="l">
              <a:spcBef>
                <a:spcPts val="0"/>
              </a:spcBef>
              <a:spcAft>
                <a:spcPts val="0"/>
              </a:spcAft>
              <a:buSzPct val="100000"/>
              <a:buFont typeface="Calibri"/>
              <a:buChar char="●"/>
            </a:pPr>
            <a:r>
              <a:rPr lang="en" sz="2656">
                <a:latin typeface="Calibri"/>
                <a:ea typeface="Calibri"/>
                <a:cs typeface="Calibri"/>
                <a:sym typeface="Calibri"/>
              </a:rPr>
              <a:t>Include vaccination data at state and county level </a:t>
            </a:r>
            <a:endParaRPr sz="2656">
              <a:latin typeface="Calibri"/>
              <a:ea typeface="Calibri"/>
              <a:cs typeface="Calibri"/>
              <a:sym typeface="Calibri"/>
            </a:endParaRPr>
          </a:p>
          <a:p>
            <a:pPr indent="-307412" lvl="1" marL="914400" rtl="0" algn="l">
              <a:spcBef>
                <a:spcPts val="0"/>
              </a:spcBef>
              <a:spcAft>
                <a:spcPts val="0"/>
              </a:spcAft>
              <a:buClr>
                <a:schemeClr val="accent5"/>
              </a:buClr>
              <a:buSzPct val="100000"/>
              <a:buFont typeface="Calibri"/>
              <a:buChar char="○"/>
            </a:pPr>
            <a:r>
              <a:rPr lang="en" sz="2256">
                <a:latin typeface="Calibri"/>
                <a:ea typeface="Calibri"/>
                <a:cs typeface="Calibri"/>
                <a:sym typeface="Calibri"/>
              </a:rPr>
              <a:t>Can provide insight if complete vaccination or lack of vaccination contributed to case and death rates. </a:t>
            </a:r>
            <a:endParaRPr sz="2256">
              <a:latin typeface="Calibri"/>
              <a:ea typeface="Calibri"/>
              <a:cs typeface="Calibri"/>
              <a:sym typeface="Calibri"/>
            </a:endParaRPr>
          </a:p>
          <a:p>
            <a:pPr indent="-307412" lvl="1" marL="914400" rtl="0" algn="l">
              <a:spcBef>
                <a:spcPts val="0"/>
              </a:spcBef>
              <a:spcAft>
                <a:spcPts val="0"/>
              </a:spcAft>
              <a:buClr>
                <a:schemeClr val="accent5"/>
              </a:buClr>
              <a:buSzPct val="100000"/>
              <a:buFont typeface="Calibri"/>
              <a:buChar char="○"/>
            </a:pPr>
            <a:r>
              <a:rPr lang="en" sz="2256">
                <a:latin typeface="Calibri"/>
                <a:ea typeface="Calibri"/>
                <a:cs typeface="Calibri"/>
                <a:sym typeface="Calibri"/>
              </a:rPr>
              <a:t>Going further, one can view if a certain vaccine (Moderna, Pfizer, or J&amp;J) was more popular and if one was more effective compared to their counterparts based on death and case rates.</a:t>
            </a:r>
            <a:endParaRPr sz="2656">
              <a:latin typeface="Calibri"/>
              <a:ea typeface="Calibri"/>
              <a:cs typeface="Calibri"/>
              <a:sym typeface="Calibri"/>
            </a:endParaRPr>
          </a:p>
          <a:p>
            <a:pPr indent="-321382" lvl="0" marL="457200" rtl="0" algn="l">
              <a:spcBef>
                <a:spcPts val="0"/>
              </a:spcBef>
              <a:spcAft>
                <a:spcPts val="0"/>
              </a:spcAft>
              <a:buSzPct val="100000"/>
              <a:buFont typeface="Calibri"/>
              <a:buChar char="●"/>
            </a:pPr>
            <a:r>
              <a:rPr lang="en" sz="2656">
                <a:latin typeface="Calibri"/>
                <a:ea typeface="Calibri"/>
                <a:cs typeface="Calibri"/>
                <a:sym typeface="Calibri"/>
              </a:rPr>
              <a:t>Proceed with further predictions of high case &amp; death rates at county level for 2022 &amp; 2023</a:t>
            </a:r>
            <a:endParaRPr sz="1754">
              <a:latin typeface="Calibri"/>
              <a:ea typeface="Calibri"/>
              <a:cs typeface="Calibri"/>
              <a:sym typeface="Calibri"/>
            </a:endParaRPr>
          </a:p>
          <a:p>
            <a:pPr indent="0" lvl="0" marL="0" rtl="0" algn="l">
              <a:spcBef>
                <a:spcPts val="1200"/>
              </a:spcBef>
              <a:spcAft>
                <a:spcPts val="1200"/>
              </a:spcAft>
              <a:buNone/>
            </a:pPr>
            <a:r>
              <a:t/>
            </a:r>
            <a:endParaRPr/>
          </a:p>
        </p:txBody>
      </p:sp>
      <p:pic>
        <p:nvPicPr>
          <p:cNvPr id="261" name="Google Shape;261;p34"/>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262" name="Google Shape;262;p34"/>
          <p:cNvPicPr preferRelativeResize="0"/>
          <p:nvPr/>
        </p:nvPicPr>
        <p:blipFill>
          <a:blip r:embed="rId4">
            <a:alphaModFix/>
          </a:blip>
          <a:stretch>
            <a:fillRect/>
          </a:stretch>
        </p:blipFill>
        <p:spPr>
          <a:xfrm>
            <a:off x="5233275" y="1207825"/>
            <a:ext cx="3537475" cy="2625475"/>
          </a:xfrm>
          <a:prstGeom prst="rect">
            <a:avLst/>
          </a:prstGeom>
          <a:noFill/>
          <a:ln>
            <a:noFill/>
          </a:ln>
        </p:spPr>
      </p:pic>
      <p:sp>
        <p:nvSpPr>
          <p:cNvPr id="263" name="Google Shape;263;p34"/>
          <p:cNvSpPr txBox="1"/>
          <p:nvPr/>
        </p:nvSpPr>
        <p:spPr>
          <a:xfrm>
            <a:off x="5173650" y="3766750"/>
            <a:ext cx="3656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19</a:t>
            </a:r>
            <a:r>
              <a:rPr lang="en" sz="800">
                <a:solidFill>
                  <a:schemeClr val="lt2"/>
                </a:solidFill>
                <a:latin typeface="Calibri"/>
                <a:ea typeface="Calibri"/>
                <a:cs typeface="Calibri"/>
                <a:sym typeface="Calibri"/>
              </a:rPr>
              <a:t>. Area graph of Total COVID 19 cases. Adapted from “</a:t>
            </a:r>
            <a:r>
              <a:rPr lang="en" sz="800">
                <a:solidFill>
                  <a:schemeClr val="lt2"/>
                </a:solidFill>
                <a:latin typeface="Calibri"/>
                <a:ea typeface="Calibri"/>
                <a:cs typeface="Calibri"/>
                <a:sym typeface="Calibri"/>
              </a:rPr>
              <a:t>A Time Series Analysis and Predictive Modeling of COVID-19 Impacts in the African American Community</a:t>
            </a:r>
            <a:r>
              <a:rPr lang="en" sz="800">
                <a:solidFill>
                  <a:schemeClr val="lt2"/>
                </a:solidFill>
                <a:latin typeface="Calibri"/>
                <a:ea typeface="Calibri"/>
                <a:cs typeface="Calibri"/>
                <a:sym typeface="Calibri"/>
              </a:rPr>
              <a:t>” by Oladunni et al., 2021, (</a:t>
            </a:r>
            <a:r>
              <a:rPr lang="en" sz="800">
                <a:solidFill>
                  <a:schemeClr val="lt2"/>
                </a:solidFill>
                <a:latin typeface="Calibri"/>
                <a:ea typeface="Calibri"/>
                <a:cs typeface="Calibri"/>
                <a:sym typeface="Calibri"/>
              </a:rPr>
              <a:t>https://doi.org/10.1101/2021.05.13.21257189).</a:t>
            </a:r>
            <a:r>
              <a:rPr lang="en" sz="800">
                <a:solidFill>
                  <a:schemeClr val="lt2"/>
                </a:solidFill>
                <a:latin typeface="Calibri"/>
                <a:ea typeface="Calibri"/>
                <a:cs typeface="Calibri"/>
                <a:sym typeface="Calibri"/>
              </a:rPr>
              <a:t>In the public domain</a:t>
            </a:r>
            <a:endParaRPr sz="800">
              <a:solidFill>
                <a:schemeClr val="lt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311700" y="327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Looking Back </a:t>
            </a:r>
            <a:endParaRPr/>
          </a:p>
        </p:txBody>
      </p:sp>
      <p:sp>
        <p:nvSpPr>
          <p:cNvPr id="269" name="Google Shape;269;p35"/>
          <p:cNvSpPr txBox="1"/>
          <p:nvPr>
            <p:ph idx="1" type="body"/>
          </p:nvPr>
        </p:nvSpPr>
        <p:spPr>
          <a:xfrm>
            <a:off x="311700" y="1152475"/>
            <a:ext cx="8520600" cy="3438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Implement a Gantt Chart to delegate responsibilities and roles per week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Include major deliverables along with necessary sub-tasks to complete weekly deliverables</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Beneficial in seeing progress and high priority project segments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Reduces confusion of role responsibilities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Start with the simplest ML model and increase complexity each week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Evaluation of quality and impact of datasets taking place earlier in the project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One dataset, although at first glance may seem like a good fit, can </a:t>
            </a:r>
            <a:r>
              <a:rPr lang="en">
                <a:solidFill>
                  <a:schemeClr val="lt2"/>
                </a:solidFill>
                <a:latin typeface="Calibri"/>
                <a:ea typeface="Calibri"/>
                <a:cs typeface="Calibri"/>
                <a:sym typeface="Calibri"/>
              </a:rPr>
              <a:t>negatively</a:t>
            </a:r>
            <a:r>
              <a:rPr lang="en">
                <a:solidFill>
                  <a:schemeClr val="lt2"/>
                </a:solidFill>
                <a:latin typeface="Calibri"/>
                <a:ea typeface="Calibri"/>
                <a:cs typeface="Calibri"/>
                <a:sym typeface="Calibri"/>
              </a:rPr>
              <a:t> impact the performance of an ML model. </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0" lvl="0" marL="0" rtl="0" algn="l">
              <a:spcBef>
                <a:spcPts val="1200"/>
              </a:spcBef>
              <a:spcAft>
                <a:spcPts val="1200"/>
              </a:spcAft>
              <a:buNone/>
            </a:pPr>
            <a:r>
              <a:t/>
            </a:r>
            <a:endParaRPr>
              <a:solidFill>
                <a:schemeClr val="lt2"/>
              </a:solidFill>
              <a:latin typeface="Calibri"/>
              <a:ea typeface="Calibri"/>
              <a:cs typeface="Calibri"/>
              <a:sym typeface="Calibri"/>
            </a:endParaRPr>
          </a:p>
        </p:txBody>
      </p:sp>
      <p:pic>
        <p:nvPicPr>
          <p:cNvPr id="270" name="Google Shape;270;p35"/>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230900" y="1556850"/>
            <a:ext cx="8520600" cy="157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500"/>
              <a:t>Thank You for Listening!</a:t>
            </a:r>
            <a:endParaRPr sz="4500"/>
          </a:p>
          <a:p>
            <a:pPr indent="0" lvl="0" marL="0" rtl="0" algn="ctr">
              <a:spcBef>
                <a:spcPts val="0"/>
              </a:spcBef>
              <a:spcAft>
                <a:spcPts val="0"/>
              </a:spcAft>
              <a:buNone/>
            </a:pPr>
            <a:r>
              <a:rPr lang="en"/>
              <a:t>Any Questions?</a:t>
            </a:r>
            <a:r>
              <a:rPr lang="en"/>
              <a:t> </a:t>
            </a:r>
            <a:endParaRPr/>
          </a:p>
        </p:txBody>
      </p:sp>
      <p:pic>
        <p:nvPicPr>
          <p:cNvPr id="276" name="Google Shape;276;p36"/>
          <p:cNvPicPr preferRelativeResize="0"/>
          <p:nvPr/>
        </p:nvPicPr>
        <p:blipFill>
          <a:blip r:embed="rId3">
            <a:alphaModFix/>
          </a:blip>
          <a:stretch>
            <a:fillRect/>
          </a:stretch>
        </p:blipFill>
        <p:spPr>
          <a:xfrm>
            <a:off x="8549076" y="4572475"/>
            <a:ext cx="529724" cy="4895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311700" y="173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References</a:t>
            </a:r>
            <a:endParaRPr/>
          </a:p>
        </p:txBody>
      </p:sp>
      <p:sp>
        <p:nvSpPr>
          <p:cNvPr id="282" name="Google Shape;282;p37"/>
          <p:cNvSpPr txBox="1"/>
          <p:nvPr>
            <p:ph idx="1" type="body"/>
          </p:nvPr>
        </p:nvSpPr>
        <p:spPr>
          <a:xfrm>
            <a:off x="135875" y="815200"/>
            <a:ext cx="8696400" cy="4056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CDC. (2020, March 28). </a:t>
            </a:r>
            <a:r>
              <a:rPr i="1" lang="en" sz="1200">
                <a:solidFill>
                  <a:schemeClr val="dk1"/>
                </a:solidFill>
                <a:latin typeface="Times New Roman"/>
                <a:ea typeface="Times New Roman"/>
                <a:cs typeface="Times New Roman"/>
                <a:sym typeface="Times New Roman"/>
              </a:rPr>
              <a:t>COVID Data Tracker</a:t>
            </a:r>
            <a:r>
              <a:rPr lang="en" sz="1200">
                <a:solidFill>
                  <a:schemeClr val="dk1"/>
                </a:solidFill>
                <a:latin typeface="Times New Roman"/>
                <a:ea typeface="Times New Roman"/>
                <a:cs typeface="Times New Roman"/>
                <a:sym typeface="Times New Roman"/>
              </a:rPr>
              <a:t>. Centers for Disease Control and Prevention. Retrieved August 2022, from https://covid.cdc.gov/covid-data-tracker/#datatracker-home</a:t>
            </a:r>
            <a:endParaRPr/>
          </a:p>
        </p:txBody>
      </p:sp>
      <p:pic>
        <p:nvPicPr>
          <p:cNvPr id="283" name="Google Shape;283;p37"/>
          <p:cNvPicPr preferRelativeResize="0"/>
          <p:nvPr/>
        </p:nvPicPr>
        <p:blipFill>
          <a:blip r:embed="rId3">
            <a:alphaModFix/>
          </a:blip>
          <a:stretch>
            <a:fillRect/>
          </a:stretch>
        </p:blipFill>
        <p:spPr>
          <a:xfrm>
            <a:off x="8549076" y="4572475"/>
            <a:ext cx="529724" cy="4895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Covid Dashboard Overview</a:t>
            </a:r>
            <a:endParaRPr/>
          </a:p>
        </p:txBody>
      </p:sp>
      <p:sp>
        <p:nvSpPr>
          <p:cNvPr id="289" name="Google Shape;289;p38"/>
          <p:cNvSpPr/>
          <p:nvPr/>
        </p:nvSpPr>
        <p:spPr>
          <a:xfrm>
            <a:off x="415100"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Project Overview</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sz="1000"/>
              <a:t>Problem Statement/ Hypothesis</a:t>
            </a:r>
            <a:endParaRPr sz="1000"/>
          </a:p>
          <a:p>
            <a:pPr indent="-292100" lvl="0" marL="457200" rtl="0" algn="l">
              <a:spcBef>
                <a:spcPts val="0"/>
              </a:spcBef>
              <a:spcAft>
                <a:spcPts val="0"/>
              </a:spcAft>
              <a:buSzPts val="1000"/>
              <a:buChar char="●"/>
            </a:pPr>
            <a:r>
              <a:rPr lang="en" sz="1000"/>
              <a:t>Baseline data</a:t>
            </a:r>
            <a:endParaRPr sz="1000"/>
          </a:p>
          <a:p>
            <a:pPr indent="-292100" lvl="0" marL="457200" rtl="0" algn="l">
              <a:spcBef>
                <a:spcPts val="0"/>
              </a:spcBef>
              <a:spcAft>
                <a:spcPts val="0"/>
              </a:spcAft>
              <a:buSzPts val="1000"/>
              <a:buChar char="●"/>
            </a:pPr>
            <a:r>
              <a:rPr lang="en" sz="1000"/>
              <a:t>Map of Covid Case/Mortality Rate by County</a:t>
            </a:r>
            <a:endParaRPr sz="1000"/>
          </a:p>
          <a:p>
            <a:pPr indent="-292100" lvl="0" marL="457200" rtl="0" algn="l">
              <a:spcBef>
                <a:spcPts val="0"/>
              </a:spcBef>
              <a:spcAft>
                <a:spcPts val="0"/>
              </a:spcAft>
              <a:buSzPts val="1000"/>
              <a:buChar char="●"/>
            </a:pPr>
            <a:r>
              <a:rPr lang="en" sz="1000"/>
              <a:t>Interactive maps/graphs - Filter by geography/case/mortality data</a:t>
            </a:r>
            <a:endParaRPr sz="1000"/>
          </a:p>
        </p:txBody>
      </p:sp>
      <p:sp>
        <p:nvSpPr>
          <p:cNvPr id="290" name="Google Shape;290;p38"/>
          <p:cNvSpPr/>
          <p:nvPr/>
        </p:nvSpPr>
        <p:spPr>
          <a:xfrm>
            <a:off x="2090125"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Project Data</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sz="1000"/>
              <a:t>Data Sources</a:t>
            </a:r>
            <a:endParaRPr sz="1000"/>
          </a:p>
          <a:p>
            <a:pPr indent="-292100" lvl="0" marL="457200" rtl="0" algn="l">
              <a:spcBef>
                <a:spcPts val="0"/>
              </a:spcBef>
              <a:spcAft>
                <a:spcPts val="0"/>
              </a:spcAft>
              <a:buSzPts val="1000"/>
              <a:buChar char="●"/>
            </a:pPr>
            <a:r>
              <a:rPr lang="en" sz="1000"/>
              <a:t>Data Exploration</a:t>
            </a:r>
            <a:endParaRPr sz="1000"/>
          </a:p>
          <a:p>
            <a:pPr indent="-292100" lvl="0" marL="457200" rtl="0" algn="l">
              <a:spcBef>
                <a:spcPts val="0"/>
              </a:spcBef>
              <a:spcAft>
                <a:spcPts val="0"/>
              </a:spcAft>
              <a:buSzPts val="1000"/>
              <a:buChar char="●"/>
            </a:pPr>
            <a:r>
              <a:rPr lang="en" sz="1000"/>
              <a:t>Data Synthesis</a:t>
            </a:r>
            <a:endParaRPr sz="1000"/>
          </a:p>
          <a:p>
            <a:pPr indent="-292100" lvl="0" marL="457200" rtl="0" algn="l">
              <a:spcBef>
                <a:spcPts val="0"/>
              </a:spcBef>
              <a:spcAft>
                <a:spcPts val="0"/>
              </a:spcAft>
              <a:buSzPts val="1000"/>
              <a:buChar char="●"/>
            </a:pPr>
            <a:r>
              <a:rPr lang="en" sz="1000"/>
              <a:t>Various Visuals of Case/Mortality/Social Vulnerability</a:t>
            </a:r>
            <a:endParaRPr sz="1000"/>
          </a:p>
          <a:p>
            <a:pPr indent="-292100" lvl="0" marL="457200" rtl="0" algn="l">
              <a:spcBef>
                <a:spcPts val="0"/>
              </a:spcBef>
              <a:spcAft>
                <a:spcPts val="0"/>
              </a:spcAft>
              <a:buSzPts val="1000"/>
              <a:buChar char="●"/>
            </a:pPr>
            <a:r>
              <a:rPr lang="en" sz="1000"/>
              <a:t>Interactive/Filter by State/County</a:t>
            </a:r>
            <a:endParaRPr sz="1000"/>
          </a:p>
        </p:txBody>
      </p:sp>
      <p:sp>
        <p:nvSpPr>
          <p:cNvPr id="291" name="Google Shape;291;p38"/>
          <p:cNvSpPr/>
          <p:nvPr/>
        </p:nvSpPr>
        <p:spPr>
          <a:xfrm>
            <a:off x="3810000"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sz="1000"/>
              <a:t>Neural Network</a:t>
            </a:r>
            <a:endParaRPr sz="1000"/>
          </a:p>
          <a:p>
            <a:pPr indent="-292100" lvl="0" marL="457200" rtl="0" algn="l">
              <a:spcBef>
                <a:spcPts val="0"/>
              </a:spcBef>
              <a:spcAft>
                <a:spcPts val="0"/>
              </a:spcAft>
              <a:buSzPts val="1000"/>
              <a:buChar char="●"/>
            </a:pPr>
            <a:r>
              <a:rPr lang="en" sz="1000"/>
              <a:t>Random Forest</a:t>
            </a:r>
            <a:endParaRPr sz="1000"/>
          </a:p>
          <a:p>
            <a:pPr indent="-292100" lvl="0" marL="457200" rtl="0" algn="l">
              <a:spcBef>
                <a:spcPts val="0"/>
              </a:spcBef>
              <a:spcAft>
                <a:spcPts val="0"/>
              </a:spcAft>
              <a:buSzPts val="1000"/>
              <a:buChar char="●"/>
            </a:pPr>
            <a:r>
              <a:rPr lang="en" sz="1000"/>
              <a:t>Regression</a:t>
            </a:r>
            <a:endParaRPr sz="1000"/>
          </a:p>
          <a:p>
            <a:pPr indent="-292100" lvl="0" marL="457200" rtl="0" algn="l">
              <a:spcBef>
                <a:spcPts val="0"/>
              </a:spcBef>
              <a:spcAft>
                <a:spcPts val="0"/>
              </a:spcAft>
              <a:buSzPts val="1000"/>
              <a:buChar char="●"/>
            </a:pPr>
            <a:r>
              <a:rPr lang="en" sz="1000"/>
              <a:t>Static Visuals</a:t>
            </a:r>
            <a:endParaRPr sz="1000"/>
          </a:p>
          <a:p>
            <a:pPr indent="0" lvl="0" marL="0" rtl="0" algn="l">
              <a:spcBef>
                <a:spcPts val="0"/>
              </a:spcBef>
              <a:spcAft>
                <a:spcPts val="0"/>
              </a:spcAft>
              <a:buNone/>
            </a:pPr>
            <a:r>
              <a:t/>
            </a:r>
            <a:endParaRPr/>
          </a:p>
        </p:txBody>
      </p:sp>
      <p:sp>
        <p:nvSpPr>
          <p:cNvPr id="292" name="Google Shape;292;p38"/>
          <p:cNvSpPr/>
          <p:nvPr/>
        </p:nvSpPr>
        <p:spPr>
          <a:xfrm>
            <a:off x="5518050"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Results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sz="1100"/>
              <a:t>Model Accuracies</a:t>
            </a:r>
            <a:endParaRPr sz="1100"/>
          </a:p>
          <a:p>
            <a:pPr indent="-298450" lvl="0" marL="457200" rtl="0" algn="l">
              <a:spcBef>
                <a:spcPts val="0"/>
              </a:spcBef>
              <a:spcAft>
                <a:spcPts val="0"/>
              </a:spcAft>
              <a:buSzPts val="1100"/>
              <a:buChar char="●"/>
            </a:pPr>
            <a:r>
              <a:rPr lang="en" sz="1100"/>
              <a:t>Model Predictions</a:t>
            </a:r>
            <a:endParaRPr sz="1100"/>
          </a:p>
          <a:p>
            <a:pPr indent="-298450" lvl="0" marL="457200" rtl="0" algn="l">
              <a:spcBef>
                <a:spcPts val="0"/>
              </a:spcBef>
              <a:spcAft>
                <a:spcPts val="0"/>
              </a:spcAft>
              <a:buSzPts val="1100"/>
              <a:buChar char="●"/>
            </a:pPr>
            <a:r>
              <a:rPr lang="en" sz="1100"/>
              <a:t>Static Visuals</a:t>
            </a:r>
            <a:endParaRPr sz="11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293" name="Google Shape;293;p38"/>
          <p:cNvSpPr/>
          <p:nvPr/>
        </p:nvSpPr>
        <p:spPr>
          <a:xfrm>
            <a:off x="7258750" y="2059025"/>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Project Summary &amp; Conclusions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sz="1200"/>
              <a:t>Key Findings</a:t>
            </a:r>
            <a:endParaRPr sz="1200"/>
          </a:p>
          <a:p>
            <a:pPr indent="-304800" lvl="0" marL="457200" rtl="0" algn="l">
              <a:spcBef>
                <a:spcPts val="0"/>
              </a:spcBef>
              <a:spcAft>
                <a:spcPts val="0"/>
              </a:spcAft>
              <a:buSzPts val="1200"/>
              <a:buChar char="●"/>
            </a:pPr>
            <a:r>
              <a:rPr lang="en" sz="1200"/>
              <a:t>Model usability</a:t>
            </a:r>
            <a:endParaRPr sz="1200"/>
          </a:p>
          <a:p>
            <a:pPr indent="-304800" lvl="0" marL="457200" rtl="0" algn="l">
              <a:spcBef>
                <a:spcPts val="0"/>
              </a:spcBef>
              <a:spcAft>
                <a:spcPts val="0"/>
              </a:spcAft>
              <a:buSzPts val="1200"/>
              <a:buChar char="●"/>
            </a:pPr>
            <a:r>
              <a:rPr lang="en" sz="1200"/>
              <a:t>Next iteration of modeling</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294" name="Google Shape;294;p38"/>
          <p:cNvSpPr/>
          <p:nvPr/>
        </p:nvSpPr>
        <p:spPr>
          <a:xfrm>
            <a:off x="442750" y="1074950"/>
            <a:ext cx="8194500" cy="63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Project Dashboard - Tableau Public</a:t>
            </a:r>
            <a:endParaRPr/>
          </a:p>
          <a:p>
            <a:pPr indent="-317500" lvl="0" marL="457200" rtl="0" algn="l">
              <a:spcBef>
                <a:spcPts val="0"/>
              </a:spcBef>
              <a:spcAft>
                <a:spcPts val="0"/>
              </a:spcAft>
              <a:buSzPts val="1400"/>
              <a:buChar char="●"/>
            </a:pPr>
            <a:r>
              <a:rPr lang="en"/>
              <a:t>Scope of Project Study - March 2020 - September 2021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272875" y="3577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SARS-CoV2 National Impact</a:t>
            </a:r>
            <a:endParaRPr/>
          </a:p>
        </p:txBody>
      </p:sp>
      <p:sp>
        <p:nvSpPr>
          <p:cNvPr id="83" name="Google Shape;83;p15"/>
          <p:cNvSpPr txBox="1"/>
          <p:nvPr>
            <p:ph idx="1" type="body"/>
          </p:nvPr>
        </p:nvSpPr>
        <p:spPr>
          <a:xfrm>
            <a:off x="-37950" y="1343900"/>
            <a:ext cx="4395000" cy="2864100"/>
          </a:xfrm>
          <a:prstGeom prst="rect">
            <a:avLst/>
          </a:prstGeom>
        </p:spPr>
        <p:txBody>
          <a:bodyPr anchorCtr="0" anchor="t" bIns="91425" lIns="91425" spcFirstLastPara="1" rIns="91425" wrap="square" tIns="91425">
            <a:normAutofit fontScale="55000" lnSpcReduction="20000"/>
          </a:bodyPr>
          <a:lstStyle/>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Total US cases : 91.6 M (CDC, 2022)</a:t>
            </a:r>
            <a:endParaRPr sz="2934">
              <a:solidFill>
                <a:schemeClr val="lt2"/>
              </a:solidFill>
              <a:latin typeface="Calibri"/>
              <a:ea typeface="Calibri"/>
              <a:cs typeface="Calibri"/>
              <a:sym typeface="Calibri"/>
            </a:endParaRPr>
          </a:p>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Total US deaths : 1.03 M (CDC, 2022)</a:t>
            </a:r>
            <a:endParaRPr sz="2934">
              <a:solidFill>
                <a:schemeClr val="lt2"/>
              </a:solidFill>
              <a:latin typeface="Calibri"/>
              <a:ea typeface="Calibri"/>
              <a:cs typeface="Calibri"/>
              <a:sym typeface="Calibri"/>
            </a:endParaRPr>
          </a:p>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Novel variants : Alpha, Beta, Delta, </a:t>
            </a:r>
            <a:r>
              <a:rPr lang="en" sz="2934">
                <a:solidFill>
                  <a:schemeClr val="lt2"/>
                </a:solidFill>
                <a:latin typeface="Calibri"/>
                <a:ea typeface="Calibri"/>
                <a:cs typeface="Calibri"/>
                <a:sym typeface="Calibri"/>
              </a:rPr>
              <a:t>Omicron</a:t>
            </a:r>
            <a:endParaRPr sz="2934">
              <a:solidFill>
                <a:schemeClr val="lt2"/>
              </a:solidFill>
              <a:latin typeface="Calibri"/>
              <a:ea typeface="Calibri"/>
              <a:cs typeface="Calibri"/>
              <a:sym typeface="Calibri"/>
            </a:endParaRPr>
          </a:p>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Socio-economic downturn:  </a:t>
            </a:r>
            <a:endParaRPr sz="29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Food security</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Public health</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Employment and labour sectors</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Education</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Healthcare systems </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Mental health , etc. </a:t>
            </a:r>
            <a:endParaRPr sz="2734">
              <a:solidFill>
                <a:schemeClr val="lt2"/>
              </a:solidFill>
              <a:latin typeface="Calibri"/>
              <a:ea typeface="Calibri"/>
              <a:cs typeface="Calibri"/>
              <a:sym typeface="Calibri"/>
            </a:endParaRPr>
          </a:p>
          <a:p>
            <a:pPr indent="0" lvl="0" marL="0" rtl="0" algn="l">
              <a:spcBef>
                <a:spcPts val="1200"/>
              </a:spcBef>
              <a:spcAft>
                <a:spcPts val="1200"/>
              </a:spcAft>
              <a:buNone/>
            </a:pPr>
            <a:r>
              <a:t/>
            </a:r>
            <a:endParaRPr>
              <a:latin typeface="Calibri"/>
              <a:ea typeface="Calibri"/>
              <a:cs typeface="Calibri"/>
              <a:sym typeface="Calibri"/>
            </a:endParaRPr>
          </a:p>
        </p:txBody>
      </p:sp>
      <p:pic>
        <p:nvPicPr>
          <p:cNvPr descr="Our Pandemic Year—A COVID-19 Timeline &gt; News &gt; Yale Medicine" id="84" name="Google Shape;84;p15"/>
          <p:cNvPicPr preferRelativeResize="0"/>
          <p:nvPr/>
        </p:nvPicPr>
        <p:blipFill>
          <a:blip r:embed="rId3">
            <a:alphaModFix/>
          </a:blip>
          <a:stretch>
            <a:fillRect/>
          </a:stretch>
        </p:blipFill>
        <p:spPr>
          <a:xfrm>
            <a:off x="4318027" y="1190500"/>
            <a:ext cx="4648423" cy="2864101"/>
          </a:xfrm>
          <a:prstGeom prst="rect">
            <a:avLst/>
          </a:prstGeom>
          <a:noFill/>
          <a:ln>
            <a:noFill/>
          </a:ln>
        </p:spPr>
      </p:pic>
      <p:pic>
        <p:nvPicPr>
          <p:cNvPr id="85" name="Google Shape;85;p15"/>
          <p:cNvPicPr preferRelativeResize="0"/>
          <p:nvPr/>
        </p:nvPicPr>
        <p:blipFill>
          <a:blip r:embed="rId4">
            <a:alphaModFix/>
          </a:blip>
          <a:stretch>
            <a:fillRect/>
          </a:stretch>
        </p:blipFill>
        <p:spPr>
          <a:xfrm>
            <a:off x="8598372" y="4648500"/>
            <a:ext cx="440225" cy="406825"/>
          </a:xfrm>
          <a:prstGeom prst="rect">
            <a:avLst/>
          </a:prstGeom>
          <a:noFill/>
          <a:ln>
            <a:noFill/>
          </a:ln>
        </p:spPr>
      </p:pic>
      <p:sp>
        <p:nvSpPr>
          <p:cNvPr id="86" name="Google Shape;86;p15"/>
          <p:cNvSpPr txBox="1"/>
          <p:nvPr/>
        </p:nvSpPr>
        <p:spPr>
          <a:xfrm>
            <a:off x="4318025" y="930400"/>
            <a:ext cx="99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dk1"/>
                </a:solidFill>
                <a:latin typeface="Calibri"/>
                <a:ea typeface="Calibri"/>
                <a:cs typeface="Calibri"/>
                <a:sym typeface="Calibri"/>
              </a:rPr>
              <a:t>Figure 1</a:t>
            </a:r>
            <a:endParaRPr i="1" sz="800">
              <a:solidFill>
                <a:schemeClr val="dk1"/>
              </a:solidFill>
              <a:latin typeface="Calibri"/>
              <a:ea typeface="Calibri"/>
              <a:cs typeface="Calibri"/>
              <a:sym typeface="Calibri"/>
            </a:endParaRPr>
          </a:p>
        </p:txBody>
      </p:sp>
      <p:sp>
        <p:nvSpPr>
          <p:cNvPr id="87" name="Google Shape;87;p15"/>
          <p:cNvSpPr txBox="1"/>
          <p:nvPr/>
        </p:nvSpPr>
        <p:spPr>
          <a:xfrm>
            <a:off x="4250663" y="3996475"/>
            <a:ext cx="466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Note. Adapted from “</a:t>
            </a:r>
            <a:r>
              <a:rPr i="1" lang="en" sz="800">
                <a:solidFill>
                  <a:schemeClr val="dk1"/>
                </a:solidFill>
                <a:latin typeface="Calibri"/>
                <a:ea typeface="Calibri"/>
                <a:cs typeface="Calibri"/>
                <a:sym typeface="Calibri"/>
              </a:rPr>
              <a:t>Our Pandemic Year-A Covid-19 Timeline,” by </a:t>
            </a:r>
            <a:r>
              <a:rPr lang="en" sz="800">
                <a:solidFill>
                  <a:schemeClr val="dk1"/>
                </a:solidFill>
                <a:latin typeface="Calibri"/>
                <a:ea typeface="Calibri"/>
                <a:cs typeface="Calibri"/>
                <a:sym typeface="Calibri"/>
              </a:rPr>
              <a:t>Katella, K. K., &amp; Szatiai, M. S, 2021, (https://www.yalemedicine.org/news/covid-timeline). In the public domain</a:t>
            </a:r>
            <a:endParaRPr sz="1300">
              <a:solidFill>
                <a:schemeClr val="dk1"/>
              </a:solidFill>
              <a:latin typeface="Calibri"/>
              <a:ea typeface="Calibri"/>
              <a:cs typeface="Calibri"/>
              <a:sym typeface="Calibri"/>
            </a:endParaRPr>
          </a:p>
        </p:txBody>
      </p:sp>
      <p:sp>
        <p:nvSpPr>
          <p:cNvPr id="88" name="Google Shape;88;p15"/>
          <p:cNvSpPr txBox="1"/>
          <p:nvPr/>
        </p:nvSpPr>
        <p:spPr>
          <a:xfrm>
            <a:off x="-37950" y="3793725"/>
            <a:ext cx="43137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SARVS-CoV2 is the virus that causes the COVID-19 disease. </a:t>
            </a:r>
            <a:endParaRPr sz="1200">
              <a:solidFill>
                <a:schemeClr val="lt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69400" y="254775"/>
            <a:ext cx="860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Chosen Source Data</a:t>
            </a:r>
            <a:endParaRPr/>
          </a:p>
        </p:txBody>
      </p:sp>
      <p:sp>
        <p:nvSpPr>
          <p:cNvPr id="94" name="Google Shape;94;p16"/>
          <p:cNvSpPr txBox="1"/>
          <p:nvPr>
            <p:ph idx="1" type="body"/>
          </p:nvPr>
        </p:nvSpPr>
        <p:spPr>
          <a:xfrm>
            <a:off x="189900" y="889275"/>
            <a:ext cx="8727000" cy="41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US census 2021: </a:t>
            </a:r>
            <a:r>
              <a:rPr lang="en">
                <a:solidFill>
                  <a:schemeClr val="hlink"/>
                </a:solidFill>
                <a:uFill>
                  <a:noFill/>
                </a:uFill>
                <a:latin typeface="Calibri"/>
                <a:ea typeface="Calibri"/>
                <a:cs typeface="Calibri"/>
                <a:sym typeface="Calibri"/>
                <a:hlinkClick r:id="rId3"/>
              </a:rPr>
              <a:t>https://www2.census.gov/programs-surveys/popest/datasets/2020-2021/counties/totals/</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overall population estimates, deaths, births, domestic migration, etc., by county.</a:t>
            </a:r>
            <a:endParaRPr>
              <a:solidFill>
                <a:schemeClr val="lt2"/>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Social Context for Understanding a Region: </a:t>
            </a:r>
            <a:r>
              <a:rPr lang="en">
                <a:solidFill>
                  <a:schemeClr val="hlink"/>
                </a:solidFill>
                <a:uFill>
                  <a:noFill/>
                </a:uFill>
                <a:latin typeface="Calibri"/>
                <a:ea typeface="Calibri"/>
                <a:cs typeface="Calibri"/>
                <a:sym typeface="Calibri"/>
                <a:hlinkClick r:id="rId4"/>
              </a:rPr>
              <a:t>https://www.statsamerica.org/downloads/default.aspx</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Gives social context data, such as as measurements of hopefulness, employment rate, conscientiousness, etc. by county data.</a:t>
            </a:r>
            <a:endParaRPr>
              <a:solidFill>
                <a:schemeClr val="hlink"/>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Social Vulnerability Index (SVI): </a:t>
            </a:r>
            <a:r>
              <a:rPr lang="en">
                <a:solidFill>
                  <a:schemeClr val="hlink"/>
                </a:solidFill>
                <a:uFill>
                  <a:noFill/>
                </a:uFill>
                <a:latin typeface="Calibri"/>
                <a:ea typeface="Calibri"/>
                <a:cs typeface="Calibri"/>
                <a:sym typeface="Calibri"/>
                <a:hlinkClick r:id="rId5"/>
              </a:rPr>
              <a:t>https://www.atsdr.cdc.gov/placeandhealth/svi/</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Provides estimates of poverty, </a:t>
            </a:r>
            <a:r>
              <a:rPr lang="en">
                <a:solidFill>
                  <a:schemeClr val="lt2"/>
                </a:solidFill>
                <a:latin typeface="Calibri"/>
                <a:ea typeface="Calibri"/>
                <a:cs typeface="Calibri"/>
                <a:sym typeface="Calibri"/>
              </a:rPr>
              <a:t>unemployment</a:t>
            </a:r>
            <a:r>
              <a:rPr lang="en">
                <a:solidFill>
                  <a:schemeClr val="lt2"/>
                </a:solidFill>
                <a:latin typeface="Calibri"/>
                <a:ea typeface="Calibri"/>
                <a:cs typeface="Calibri"/>
                <a:sym typeface="Calibri"/>
              </a:rPr>
              <a:t>, those above 65, disability, etc. by county. </a:t>
            </a:r>
            <a:endParaRPr>
              <a:solidFill>
                <a:schemeClr val="lt2"/>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Case Time Series Data - Johns Hopkins University: </a:t>
            </a:r>
            <a:r>
              <a:rPr lang="en">
                <a:solidFill>
                  <a:schemeClr val="hlink"/>
                </a:solidFill>
                <a:uFill>
                  <a:noFill/>
                </a:uFill>
                <a:latin typeface="Calibri"/>
                <a:ea typeface="Calibri"/>
                <a:cs typeface="Calibri"/>
                <a:sym typeface="Calibri"/>
                <a:hlinkClick r:id="rId6"/>
              </a:rPr>
              <a:t>https://github.com/govex/COVID-19</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cumulative cases  from 01/01/2020 - 10/03/2021 by US county.</a:t>
            </a:r>
            <a:endParaRPr>
              <a:solidFill>
                <a:schemeClr val="hlink"/>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Death Time Series Data - </a:t>
            </a:r>
            <a:r>
              <a:rPr lang="en">
                <a:solidFill>
                  <a:srgbClr val="F0F3F6"/>
                </a:solidFill>
                <a:latin typeface="Calibri"/>
                <a:ea typeface="Calibri"/>
                <a:cs typeface="Calibri"/>
                <a:sym typeface="Calibri"/>
              </a:rPr>
              <a:t>Johns Hopkins University: </a:t>
            </a:r>
            <a:r>
              <a:rPr lang="en">
                <a:solidFill>
                  <a:schemeClr val="accent5"/>
                </a:solidFill>
                <a:uFill>
                  <a:noFill/>
                </a:uFill>
                <a:latin typeface="Calibri"/>
                <a:ea typeface="Calibri"/>
                <a:cs typeface="Calibri"/>
                <a:sym typeface="Calibri"/>
                <a:hlinkClick r:id="rId7">
                  <a:extLst>
                    <a:ext uri="{A12FA001-AC4F-418D-AE19-62706E023703}">
                      <ahyp:hlinkClr val="tx"/>
                    </a:ext>
                  </a:extLst>
                </a:hlinkClick>
              </a:rPr>
              <a:t>https://github.com/govex/COVID-19</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cumulative deaths from 01/01/2020 - 10/03/2021 by US county.</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County Presidential Election Returns 2000-2020:  </a:t>
            </a:r>
            <a:r>
              <a:rPr lang="en">
                <a:solidFill>
                  <a:schemeClr val="accent5"/>
                </a:solidFill>
                <a:latin typeface="Calibri"/>
                <a:ea typeface="Calibri"/>
                <a:cs typeface="Calibri"/>
                <a:sym typeface="Calibri"/>
              </a:rPr>
              <a:t>https://electionlab.mit.edu/data- </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Provides party affiliation from election returns at a county level. </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County Hospital Data: </a:t>
            </a:r>
            <a:r>
              <a:rPr lang="en" u="sng">
                <a:solidFill>
                  <a:schemeClr val="hlink"/>
                </a:solidFill>
                <a:latin typeface="Calibri"/>
                <a:ea typeface="Calibri"/>
                <a:cs typeface="Calibri"/>
                <a:sym typeface="Calibri"/>
                <a:hlinkClick r:id="rId8"/>
              </a:rPr>
              <a:t>https://hifld-geoplatform.opendata.arcgis.com/datasets/geoplatform::hospitals/about</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Gives insight to total number of beds available in hospitals within the county level. </a:t>
            </a:r>
            <a:endParaRPr>
              <a:solidFill>
                <a:schemeClr val="lt2"/>
              </a:solidFill>
              <a:latin typeface="Calibri"/>
              <a:ea typeface="Calibri"/>
              <a:cs typeface="Calibri"/>
              <a:sym typeface="Calibri"/>
            </a:endParaRPr>
          </a:p>
          <a:p>
            <a:pPr indent="0" lvl="0" marL="0" rtl="0" algn="l">
              <a:spcBef>
                <a:spcPts val="1200"/>
              </a:spcBef>
              <a:spcAft>
                <a:spcPts val="1200"/>
              </a:spcAft>
              <a:buNone/>
            </a:pPr>
            <a:r>
              <a:t/>
            </a:r>
            <a:endParaRPr sz="1600"/>
          </a:p>
        </p:txBody>
      </p:sp>
      <p:pic>
        <p:nvPicPr>
          <p:cNvPr id="95" name="Google Shape;95;p16"/>
          <p:cNvPicPr preferRelativeResize="0"/>
          <p:nvPr/>
        </p:nvPicPr>
        <p:blipFill>
          <a:blip r:embed="rId9">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279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Investigation of COVID-19 Goal </a:t>
            </a:r>
            <a:endParaRPr/>
          </a:p>
        </p:txBody>
      </p:sp>
      <p:sp>
        <p:nvSpPr>
          <p:cNvPr id="101" name="Google Shape;101;p17"/>
          <p:cNvSpPr txBox="1"/>
          <p:nvPr>
            <p:ph idx="1" type="body"/>
          </p:nvPr>
        </p:nvSpPr>
        <p:spPr>
          <a:xfrm>
            <a:off x="4653900" y="2909900"/>
            <a:ext cx="3973500" cy="1641600"/>
          </a:xfrm>
          <a:prstGeom prst="rect">
            <a:avLst/>
          </a:prstGeom>
        </p:spPr>
        <p:txBody>
          <a:bodyPr anchorCtr="0" anchor="t" bIns="91425" lIns="91425" spcFirstLastPara="1" rIns="91425" wrap="square" tIns="91425">
            <a:noAutofit/>
          </a:bodyPr>
          <a:lstStyle/>
          <a:p>
            <a:pPr indent="-304800" lvl="0" marL="457200" rtl="0" algn="l">
              <a:lnSpc>
                <a:spcPct val="95000"/>
              </a:lnSpc>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Utilize county population demographics, </a:t>
            </a:r>
            <a:r>
              <a:rPr lang="en" sz="1200">
                <a:solidFill>
                  <a:schemeClr val="lt2"/>
                </a:solidFill>
                <a:latin typeface="Calibri"/>
                <a:ea typeface="Calibri"/>
                <a:cs typeface="Calibri"/>
                <a:sym typeface="Calibri"/>
              </a:rPr>
              <a:t>vulnerability</a:t>
            </a:r>
            <a:r>
              <a:rPr lang="en" sz="1200">
                <a:solidFill>
                  <a:schemeClr val="lt2"/>
                </a:solidFill>
                <a:latin typeface="Calibri"/>
                <a:ea typeface="Calibri"/>
                <a:cs typeface="Calibri"/>
                <a:sym typeface="Calibri"/>
              </a:rPr>
              <a:t> data, death/case series rates, election data, hospital data, and social context information in order to predict low performing counties over the primary year of COVID-19 (March 2020 - March 2021). </a:t>
            </a:r>
            <a:endParaRPr sz="1200">
              <a:solidFill>
                <a:schemeClr val="lt2"/>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Predict</a:t>
            </a:r>
            <a:r>
              <a:rPr lang="en" sz="1200">
                <a:solidFill>
                  <a:schemeClr val="lt2"/>
                </a:solidFill>
                <a:latin typeface="Calibri"/>
                <a:ea typeface="Calibri"/>
                <a:cs typeface="Calibri"/>
                <a:sym typeface="Calibri"/>
              </a:rPr>
              <a:t> </a:t>
            </a:r>
            <a:r>
              <a:rPr lang="en" sz="1200">
                <a:solidFill>
                  <a:schemeClr val="lt2"/>
                </a:solidFill>
                <a:latin typeface="Calibri"/>
                <a:ea typeface="Calibri"/>
                <a:cs typeface="Calibri"/>
                <a:sym typeface="Calibri"/>
              </a:rPr>
              <a:t>priority high risk (top 10%) counties for reallocation of resources.</a:t>
            </a:r>
            <a:endParaRPr sz="1200">
              <a:solidFill>
                <a:schemeClr val="lt2"/>
              </a:solidFill>
              <a:latin typeface="Calibri"/>
              <a:ea typeface="Calibri"/>
              <a:cs typeface="Calibri"/>
              <a:sym typeface="Calibri"/>
            </a:endParaRPr>
          </a:p>
        </p:txBody>
      </p:sp>
      <p:pic>
        <p:nvPicPr>
          <p:cNvPr id="102" name="Google Shape;102;p17"/>
          <p:cNvPicPr preferRelativeResize="0"/>
          <p:nvPr/>
        </p:nvPicPr>
        <p:blipFill>
          <a:blip r:embed="rId3">
            <a:alphaModFix/>
          </a:blip>
          <a:stretch>
            <a:fillRect/>
          </a:stretch>
        </p:blipFill>
        <p:spPr>
          <a:xfrm>
            <a:off x="67922" y="4667925"/>
            <a:ext cx="440225" cy="406825"/>
          </a:xfrm>
          <a:prstGeom prst="rect">
            <a:avLst/>
          </a:prstGeom>
          <a:noFill/>
          <a:ln>
            <a:noFill/>
          </a:ln>
        </p:spPr>
      </p:pic>
      <p:pic>
        <p:nvPicPr>
          <p:cNvPr id="103" name="Google Shape;103;p17"/>
          <p:cNvPicPr preferRelativeResize="0"/>
          <p:nvPr/>
        </p:nvPicPr>
        <p:blipFill>
          <a:blip r:embed="rId4">
            <a:alphaModFix/>
          </a:blip>
          <a:stretch>
            <a:fillRect/>
          </a:stretch>
        </p:blipFill>
        <p:spPr>
          <a:xfrm>
            <a:off x="268825" y="1391825"/>
            <a:ext cx="4040074" cy="2552350"/>
          </a:xfrm>
          <a:prstGeom prst="rect">
            <a:avLst/>
          </a:prstGeom>
          <a:noFill/>
          <a:ln>
            <a:noFill/>
          </a:ln>
        </p:spPr>
      </p:pic>
      <p:sp>
        <p:nvSpPr>
          <p:cNvPr id="104" name="Google Shape;104;p17"/>
          <p:cNvSpPr txBox="1"/>
          <p:nvPr/>
        </p:nvSpPr>
        <p:spPr>
          <a:xfrm>
            <a:off x="4922250" y="2648850"/>
            <a:ext cx="343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2"/>
                </a:solidFill>
                <a:latin typeface="Calibri"/>
                <a:ea typeface="Calibri"/>
                <a:cs typeface="Calibri"/>
                <a:sym typeface="Calibri"/>
              </a:rPr>
              <a:t>Our Goal</a:t>
            </a:r>
            <a:endParaRPr u="sng">
              <a:solidFill>
                <a:schemeClr val="lt2"/>
              </a:solidFill>
              <a:latin typeface="Calibri"/>
              <a:ea typeface="Calibri"/>
              <a:cs typeface="Calibri"/>
              <a:sym typeface="Calibri"/>
            </a:endParaRPr>
          </a:p>
        </p:txBody>
      </p:sp>
      <p:sp>
        <p:nvSpPr>
          <p:cNvPr id="105" name="Google Shape;105;p17"/>
          <p:cNvSpPr txBox="1"/>
          <p:nvPr/>
        </p:nvSpPr>
        <p:spPr>
          <a:xfrm>
            <a:off x="4653900" y="1142150"/>
            <a:ext cx="3677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Which counties are within the top 10% of worst case rates?</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Which counties are within the top 10% of the worst death rates?</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Which features in the dataset have the highest contribution towards case and death rates?</a:t>
            </a:r>
            <a:endParaRPr sz="1200">
              <a:solidFill>
                <a:schemeClr val="lt2"/>
              </a:solidFill>
              <a:latin typeface="Calibri"/>
              <a:ea typeface="Calibri"/>
              <a:cs typeface="Calibri"/>
              <a:sym typeface="Calibri"/>
            </a:endParaRPr>
          </a:p>
        </p:txBody>
      </p:sp>
      <p:sp>
        <p:nvSpPr>
          <p:cNvPr id="106" name="Google Shape;106;p17"/>
          <p:cNvSpPr txBox="1"/>
          <p:nvPr/>
        </p:nvSpPr>
        <p:spPr>
          <a:xfrm>
            <a:off x="4949700" y="1059900"/>
            <a:ext cx="338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2"/>
                </a:solidFill>
                <a:latin typeface="Calibri"/>
                <a:ea typeface="Calibri"/>
                <a:cs typeface="Calibri"/>
                <a:sym typeface="Calibri"/>
              </a:rPr>
              <a:t>Question to be Answered </a:t>
            </a:r>
            <a:endParaRPr u="sng">
              <a:solidFill>
                <a:schemeClr val="lt2"/>
              </a:solidFill>
              <a:latin typeface="Calibri"/>
              <a:ea typeface="Calibri"/>
              <a:cs typeface="Calibri"/>
              <a:sym typeface="Calibri"/>
            </a:endParaRPr>
          </a:p>
        </p:txBody>
      </p:sp>
      <p:sp>
        <p:nvSpPr>
          <p:cNvPr id="107" name="Google Shape;107;p17"/>
          <p:cNvSpPr txBox="1"/>
          <p:nvPr/>
        </p:nvSpPr>
        <p:spPr>
          <a:xfrm>
            <a:off x="207400" y="1142150"/>
            <a:ext cx="196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2.</a:t>
            </a:r>
            <a:r>
              <a:rPr lang="en" sz="800">
                <a:solidFill>
                  <a:schemeClr val="lt2"/>
                </a:solidFill>
                <a:latin typeface="Calibri"/>
                <a:ea typeface="Calibri"/>
                <a:cs typeface="Calibri"/>
                <a:sym typeface="Calibri"/>
              </a:rPr>
              <a:t> US Counties </a:t>
            </a:r>
            <a:endParaRPr sz="800">
              <a:solidFill>
                <a:schemeClr val="lt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456000" y="205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29700"/>
              <a:buFont typeface="Arial"/>
              <a:buNone/>
            </a:pPr>
            <a:r>
              <a:rPr lang="en" sz="3333"/>
              <a:t>Chosen Language &amp; Technology</a:t>
            </a:r>
            <a:endParaRPr sz="3333"/>
          </a:p>
          <a:p>
            <a:pPr indent="0" lvl="0" marL="0" rtl="0" algn="l">
              <a:spcBef>
                <a:spcPts val="0"/>
              </a:spcBef>
              <a:spcAft>
                <a:spcPts val="0"/>
              </a:spcAft>
              <a:buNone/>
            </a:pPr>
            <a:r>
              <a:t/>
            </a:r>
            <a:endParaRPr/>
          </a:p>
        </p:txBody>
      </p:sp>
      <p:sp>
        <p:nvSpPr>
          <p:cNvPr id="113" name="Google Shape;113;p18"/>
          <p:cNvSpPr txBox="1"/>
          <p:nvPr>
            <p:ph idx="1" type="body"/>
          </p:nvPr>
        </p:nvSpPr>
        <p:spPr>
          <a:xfrm>
            <a:off x="44275" y="896675"/>
            <a:ext cx="5397600" cy="41091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Coding Language: Python </a:t>
            </a:r>
            <a:endParaRPr sz="1500">
              <a:solidFill>
                <a:schemeClr val="lt2"/>
              </a:solidFill>
              <a:latin typeface="Calibri"/>
              <a:ea typeface="Calibri"/>
              <a:cs typeface="Calibri"/>
              <a:sym typeface="Calibri"/>
            </a:endParaRPr>
          </a:p>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Visualization: Tableau and Jupyter Notebook (Pandas)</a:t>
            </a:r>
            <a:endParaRPr sz="1500">
              <a:solidFill>
                <a:schemeClr val="lt2"/>
              </a:solidFill>
              <a:latin typeface="Calibri"/>
              <a:ea typeface="Calibri"/>
              <a:cs typeface="Calibri"/>
              <a:sym typeface="Calibri"/>
            </a:endParaRPr>
          </a:p>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Database: AWS, Postgres </a:t>
            </a:r>
            <a:endParaRPr sz="1500">
              <a:solidFill>
                <a:schemeClr val="lt2"/>
              </a:solidFill>
              <a:highlight>
                <a:srgbClr val="0A0C10"/>
              </a:highlight>
              <a:latin typeface="Calibri"/>
              <a:ea typeface="Calibri"/>
              <a:cs typeface="Calibri"/>
              <a:sym typeface="Calibri"/>
            </a:endParaRPr>
          </a:p>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Machine Learning: Neural Network (NN)</a:t>
            </a:r>
            <a:endParaRPr sz="1500">
              <a:solidFill>
                <a:schemeClr val="lt2"/>
              </a:solidFill>
              <a:latin typeface="Calibri"/>
              <a:ea typeface="Calibri"/>
              <a:cs typeface="Calibri"/>
              <a:sym typeface="Calibri"/>
            </a:endParaRPr>
          </a:p>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Why NN ?</a:t>
            </a:r>
            <a:endParaRPr sz="1500">
              <a:solidFill>
                <a:schemeClr val="lt2"/>
              </a:solidFill>
              <a:latin typeface="Calibri"/>
              <a:ea typeface="Calibri"/>
              <a:cs typeface="Calibri"/>
              <a:sym typeface="Calibri"/>
            </a:endParaRPr>
          </a:p>
          <a:p>
            <a:pPr indent="-311150" lvl="1" marL="914400" rtl="0" algn="l">
              <a:lnSpc>
                <a:spcPct val="100000"/>
              </a:lnSpc>
              <a:spcBef>
                <a:spcPts val="0"/>
              </a:spcBef>
              <a:spcAft>
                <a:spcPts val="0"/>
              </a:spcAft>
              <a:buClr>
                <a:schemeClr val="accent5"/>
              </a:buClr>
              <a:buSzPts val="1300"/>
              <a:buFont typeface="Calibri"/>
              <a:buChar char="○"/>
            </a:pPr>
            <a:r>
              <a:rPr lang="en" sz="1300">
                <a:solidFill>
                  <a:schemeClr val="lt2"/>
                </a:solidFill>
                <a:latin typeface="Calibri"/>
                <a:ea typeface="Calibri"/>
                <a:cs typeface="Calibri"/>
                <a:sym typeface="Calibri"/>
              </a:rPr>
              <a:t>Contains the ability to learn by themselves and produce the output that is not limited to the input provided to them.</a:t>
            </a:r>
            <a:endParaRPr sz="1300">
              <a:solidFill>
                <a:schemeClr val="lt2"/>
              </a:solidFill>
              <a:latin typeface="Calibri"/>
              <a:ea typeface="Calibri"/>
              <a:cs typeface="Calibri"/>
              <a:sym typeface="Calibri"/>
            </a:endParaRPr>
          </a:p>
          <a:p>
            <a:pPr indent="-311150" lvl="1" marL="914400" rtl="0" algn="l">
              <a:lnSpc>
                <a:spcPct val="100000"/>
              </a:lnSpc>
              <a:spcBef>
                <a:spcPts val="0"/>
              </a:spcBef>
              <a:spcAft>
                <a:spcPts val="0"/>
              </a:spcAft>
              <a:buClr>
                <a:schemeClr val="accent5"/>
              </a:buClr>
              <a:buSzPts val="1300"/>
              <a:buFont typeface="Calibri"/>
              <a:buChar char="○"/>
            </a:pPr>
            <a:r>
              <a:rPr lang="en" sz="1300">
                <a:solidFill>
                  <a:schemeClr val="lt2"/>
                </a:solidFill>
                <a:latin typeface="Calibri"/>
                <a:ea typeface="Calibri"/>
                <a:cs typeface="Calibri"/>
                <a:sym typeface="Calibri"/>
              </a:rPr>
              <a:t>Even if a neuron is not responding or a piece of information is missing, the network can detect the fault and still produce the output.</a:t>
            </a:r>
            <a:endParaRPr sz="1300">
              <a:solidFill>
                <a:schemeClr val="lt2"/>
              </a:solidFill>
              <a:latin typeface="Calibri"/>
              <a:ea typeface="Calibri"/>
              <a:cs typeface="Calibri"/>
              <a:sym typeface="Calibri"/>
            </a:endParaRPr>
          </a:p>
          <a:p>
            <a:pPr indent="-311150" lvl="1" marL="914400" rtl="0" algn="l">
              <a:lnSpc>
                <a:spcPct val="100000"/>
              </a:lnSpc>
              <a:spcBef>
                <a:spcPts val="0"/>
              </a:spcBef>
              <a:spcAft>
                <a:spcPts val="0"/>
              </a:spcAft>
              <a:buClr>
                <a:schemeClr val="accent5"/>
              </a:buClr>
              <a:buSzPts val="1300"/>
              <a:buFont typeface="Calibri"/>
              <a:buChar char="○"/>
            </a:pPr>
            <a:r>
              <a:rPr lang="en" sz="1300">
                <a:solidFill>
                  <a:schemeClr val="lt2"/>
                </a:solidFill>
                <a:latin typeface="Calibri"/>
                <a:ea typeface="Calibri"/>
                <a:cs typeface="Calibri"/>
                <a:sym typeface="Calibri"/>
              </a:rPr>
              <a:t>They can perform multiple tasks in parallel without affecting the system performance.</a:t>
            </a:r>
            <a:endParaRPr sz="1300">
              <a:solidFill>
                <a:schemeClr val="lt2"/>
              </a:solidFill>
              <a:latin typeface="Calibri"/>
              <a:ea typeface="Calibri"/>
              <a:cs typeface="Calibri"/>
              <a:sym typeface="Calibri"/>
            </a:endParaRPr>
          </a:p>
          <a:p>
            <a:pPr indent="-323850" lvl="0" marL="457200" rtl="0" algn="l">
              <a:lnSpc>
                <a:spcPct val="100000"/>
              </a:lnSpc>
              <a:spcBef>
                <a:spcPts val="0"/>
              </a:spcBef>
              <a:spcAft>
                <a:spcPts val="0"/>
              </a:spcAft>
              <a:buClr>
                <a:schemeClr val="lt2"/>
              </a:buClr>
              <a:buSzPts val="1500"/>
              <a:buFont typeface="Calibri"/>
              <a:buChar char="●"/>
            </a:pPr>
            <a:r>
              <a:rPr lang="en" sz="1500">
                <a:solidFill>
                  <a:schemeClr val="lt2"/>
                </a:solidFill>
                <a:latin typeface="Calibri"/>
                <a:ea typeface="Calibri"/>
                <a:cs typeface="Calibri"/>
                <a:sym typeface="Calibri"/>
              </a:rPr>
              <a:t>Drawbacks of NN</a:t>
            </a:r>
            <a:endParaRPr sz="1500">
              <a:solidFill>
                <a:schemeClr val="lt2"/>
              </a:solidFill>
              <a:latin typeface="Calibri"/>
              <a:ea typeface="Calibri"/>
              <a:cs typeface="Calibri"/>
              <a:sym typeface="Calibri"/>
            </a:endParaRPr>
          </a:p>
          <a:p>
            <a:pPr indent="-323850" lvl="1" marL="914400" rtl="0" algn="l">
              <a:lnSpc>
                <a:spcPct val="100000"/>
              </a:lnSpc>
              <a:spcBef>
                <a:spcPts val="0"/>
              </a:spcBef>
              <a:spcAft>
                <a:spcPts val="0"/>
              </a:spcAft>
              <a:buClr>
                <a:schemeClr val="accent5"/>
              </a:buClr>
              <a:buSzPts val="1500"/>
              <a:buFont typeface="Calibri"/>
              <a:buChar char="○"/>
            </a:pPr>
            <a:r>
              <a:rPr lang="en" sz="1300">
                <a:solidFill>
                  <a:schemeClr val="lt2"/>
                </a:solidFill>
                <a:latin typeface="Calibri"/>
                <a:ea typeface="Calibri"/>
                <a:cs typeface="Calibri"/>
                <a:sym typeface="Calibri"/>
              </a:rPr>
              <a:t>Not able to generalize from limited training data.</a:t>
            </a:r>
            <a:endParaRPr sz="1300">
              <a:solidFill>
                <a:schemeClr val="lt2"/>
              </a:solidFill>
              <a:latin typeface="Calibri"/>
              <a:ea typeface="Calibri"/>
              <a:cs typeface="Calibri"/>
              <a:sym typeface="Calibri"/>
            </a:endParaRPr>
          </a:p>
          <a:p>
            <a:pPr indent="-323850" lvl="1" marL="914400" rtl="0" algn="l">
              <a:lnSpc>
                <a:spcPct val="100000"/>
              </a:lnSpc>
              <a:spcBef>
                <a:spcPts val="0"/>
              </a:spcBef>
              <a:spcAft>
                <a:spcPts val="0"/>
              </a:spcAft>
              <a:buClr>
                <a:schemeClr val="accent5"/>
              </a:buClr>
              <a:buSzPts val="1500"/>
              <a:buFont typeface="Calibri"/>
              <a:buChar char="○"/>
            </a:pPr>
            <a:r>
              <a:rPr lang="en" sz="1300">
                <a:solidFill>
                  <a:schemeClr val="lt2"/>
                </a:solidFill>
                <a:latin typeface="Calibri"/>
                <a:ea typeface="Calibri"/>
                <a:cs typeface="Calibri"/>
                <a:sym typeface="Calibri"/>
              </a:rPr>
              <a:t>On smaller datasets, neural network models tend to overfit. </a:t>
            </a:r>
            <a:endParaRPr sz="1300">
              <a:solidFill>
                <a:schemeClr val="lt2"/>
              </a:solidFill>
              <a:latin typeface="Calibri"/>
              <a:ea typeface="Calibri"/>
              <a:cs typeface="Calibri"/>
              <a:sym typeface="Calibri"/>
            </a:endParaRPr>
          </a:p>
          <a:p>
            <a:pPr indent="-323850" lvl="1" marL="914400" rtl="0" algn="l">
              <a:lnSpc>
                <a:spcPct val="100000"/>
              </a:lnSpc>
              <a:spcBef>
                <a:spcPts val="0"/>
              </a:spcBef>
              <a:spcAft>
                <a:spcPts val="0"/>
              </a:spcAft>
              <a:buClr>
                <a:schemeClr val="accent5"/>
              </a:buClr>
              <a:buSzPts val="1500"/>
              <a:buFont typeface="Calibri"/>
              <a:buChar char="○"/>
            </a:pPr>
            <a:r>
              <a:rPr lang="en" sz="1300">
                <a:solidFill>
                  <a:schemeClr val="lt2"/>
                </a:solidFill>
                <a:latin typeface="Calibri"/>
                <a:ea typeface="Calibri"/>
                <a:cs typeface="Calibri"/>
                <a:sym typeface="Calibri"/>
              </a:rPr>
              <a:t>They memorize the training data and don't generalize well to new examples.</a:t>
            </a:r>
            <a:endParaRPr sz="1300">
              <a:solidFill>
                <a:schemeClr val="lt2"/>
              </a:solidFill>
              <a:latin typeface="Calibri"/>
              <a:ea typeface="Calibri"/>
              <a:cs typeface="Calibri"/>
              <a:sym typeface="Calibri"/>
            </a:endParaRPr>
          </a:p>
        </p:txBody>
      </p:sp>
      <p:pic>
        <p:nvPicPr>
          <p:cNvPr id="114" name="Google Shape;114;p18"/>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115" name="Google Shape;115;p18"/>
          <p:cNvPicPr preferRelativeResize="0"/>
          <p:nvPr/>
        </p:nvPicPr>
        <p:blipFill>
          <a:blip r:embed="rId4">
            <a:alphaModFix/>
          </a:blip>
          <a:stretch>
            <a:fillRect/>
          </a:stretch>
        </p:blipFill>
        <p:spPr>
          <a:xfrm>
            <a:off x="5495975" y="1562500"/>
            <a:ext cx="3542625" cy="2018500"/>
          </a:xfrm>
          <a:prstGeom prst="rect">
            <a:avLst/>
          </a:prstGeom>
          <a:noFill/>
          <a:ln>
            <a:noFill/>
          </a:ln>
        </p:spPr>
      </p:pic>
      <p:sp>
        <p:nvSpPr>
          <p:cNvPr id="116" name="Google Shape;116;p18"/>
          <p:cNvSpPr txBox="1"/>
          <p:nvPr/>
        </p:nvSpPr>
        <p:spPr>
          <a:xfrm>
            <a:off x="137750" y="4698013"/>
            <a:ext cx="252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solidFill>
                <a:schemeClr val="accent5"/>
              </a:solidFill>
              <a:latin typeface="Calibri"/>
              <a:ea typeface="Calibri"/>
              <a:cs typeface="Calibri"/>
              <a:sym typeface="Calibri"/>
            </a:endParaRPr>
          </a:p>
        </p:txBody>
      </p:sp>
      <p:sp>
        <p:nvSpPr>
          <p:cNvPr id="117" name="Google Shape;117;p18"/>
          <p:cNvSpPr txBox="1"/>
          <p:nvPr/>
        </p:nvSpPr>
        <p:spPr>
          <a:xfrm>
            <a:off x="5441938" y="3518175"/>
            <a:ext cx="3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3</a:t>
            </a:r>
            <a:r>
              <a:rPr lang="en" sz="800">
                <a:solidFill>
                  <a:schemeClr val="lt2"/>
                </a:solidFill>
                <a:latin typeface="Calibri"/>
                <a:ea typeface="Calibri"/>
                <a:cs typeface="Calibri"/>
                <a:sym typeface="Calibri"/>
              </a:rPr>
              <a:t>. Neural Network. Adapted from “What is a Neural Network?” by TIBCO, 2022, (</a:t>
            </a:r>
            <a:r>
              <a:rPr lang="en" sz="800" u="sng">
                <a:solidFill>
                  <a:schemeClr val="hlink"/>
                </a:solidFill>
                <a:latin typeface="Calibri"/>
                <a:ea typeface="Calibri"/>
                <a:cs typeface="Calibri"/>
                <a:sym typeface="Calibri"/>
                <a:hlinkClick r:id="rId5"/>
              </a:rPr>
              <a:t>https://www.tibco.com/reference-center/what-is-a-neural-networ</a:t>
            </a:r>
            <a:r>
              <a:rPr lang="en" sz="800">
                <a:solidFill>
                  <a:schemeClr val="lt2"/>
                </a:solidFill>
                <a:latin typeface="Calibri"/>
                <a:ea typeface="Calibri"/>
                <a:cs typeface="Calibri"/>
                <a:sym typeface="Calibri"/>
              </a:rPr>
              <a:t>). In the public domain</a:t>
            </a:r>
            <a:endParaRPr sz="800">
              <a:solidFill>
                <a:schemeClr val="lt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69150" y="1273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300"/>
              <a:t>Tools Used Throughout the Project </a:t>
            </a:r>
            <a:r>
              <a:rPr lang="en"/>
              <a:t> </a:t>
            </a:r>
            <a:endParaRPr/>
          </a:p>
        </p:txBody>
      </p:sp>
      <p:sp>
        <p:nvSpPr>
          <p:cNvPr id="123" name="Google Shape;123;p19"/>
          <p:cNvSpPr txBox="1"/>
          <p:nvPr>
            <p:ph idx="1" type="body"/>
          </p:nvPr>
        </p:nvSpPr>
        <p:spPr>
          <a:xfrm>
            <a:off x="266125" y="916100"/>
            <a:ext cx="4253100" cy="4099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Jupyter Notebook</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Web-based platform for interactive computing </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Pandas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High level </a:t>
            </a:r>
            <a:r>
              <a:rPr lang="en" sz="1200">
                <a:solidFill>
                  <a:schemeClr val="lt2"/>
                </a:solidFill>
                <a:latin typeface="Calibri"/>
                <a:ea typeface="Calibri"/>
                <a:cs typeface="Calibri"/>
                <a:sym typeface="Calibri"/>
              </a:rPr>
              <a:t>building</a:t>
            </a:r>
            <a:r>
              <a:rPr lang="en" sz="1200">
                <a:solidFill>
                  <a:schemeClr val="lt2"/>
                </a:solidFill>
                <a:latin typeface="Calibri"/>
                <a:ea typeface="Calibri"/>
                <a:cs typeface="Calibri"/>
                <a:sym typeface="Calibri"/>
              </a:rPr>
              <a:t> block for analysis</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Scikit-Learn </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Robust machine learning </a:t>
            </a:r>
            <a:r>
              <a:rPr lang="en" sz="1200">
                <a:solidFill>
                  <a:schemeClr val="lt2"/>
                </a:solidFill>
                <a:latin typeface="Calibri"/>
                <a:ea typeface="Calibri"/>
                <a:cs typeface="Calibri"/>
                <a:sym typeface="Calibri"/>
              </a:rPr>
              <a:t>library</a:t>
            </a:r>
            <a:r>
              <a:rPr lang="en" sz="1200">
                <a:solidFill>
                  <a:schemeClr val="lt2"/>
                </a:solidFill>
                <a:latin typeface="Calibri"/>
                <a:ea typeface="Calibri"/>
                <a:cs typeface="Calibri"/>
                <a:sym typeface="Calibri"/>
              </a:rPr>
              <a:t> </a:t>
            </a:r>
            <a:r>
              <a:rPr lang="en" sz="1200">
                <a:solidFill>
                  <a:schemeClr val="lt2"/>
                </a:solidFill>
                <a:latin typeface="Calibri"/>
                <a:ea typeface="Calibri"/>
                <a:cs typeface="Calibri"/>
                <a:sym typeface="Calibri"/>
              </a:rPr>
              <a:t>including</a:t>
            </a:r>
            <a:r>
              <a:rPr lang="en" sz="1200">
                <a:solidFill>
                  <a:schemeClr val="lt2"/>
                </a:solidFill>
                <a:latin typeface="Calibri"/>
                <a:ea typeface="Calibri"/>
                <a:cs typeface="Calibri"/>
                <a:sym typeface="Calibri"/>
              </a:rPr>
              <a:t> </a:t>
            </a:r>
            <a:r>
              <a:rPr lang="en" sz="1200">
                <a:solidFill>
                  <a:schemeClr val="lt2"/>
                </a:solidFill>
                <a:latin typeface="Calibri"/>
                <a:ea typeface="Calibri"/>
                <a:cs typeface="Calibri"/>
                <a:sym typeface="Calibri"/>
              </a:rPr>
              <a:t>classification</a:t>
            </a:r>
            <a:r>
              <a:rPr lang="en" sz="1200">
                <a:solidFill>
                  <a:schemeClr val="lt2"/>
                </a:solidFill>
                <a:latin typeface="Calibri"/>
                <a:ea typeface="Calibri"/>
                <a:cs typeface="Calibri"/>
                <a:sym typeface="Calibri"/>
              </a:rPr>
              <a:t>, regression, cluster, etc.</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Matplotlib</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Cross-platform, data visualization and graphical plotting library</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Seaborn</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Built on top of matplotlib, used for data visualization and exploratory data analysis</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Sqlalchemy </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Library that </a:t>
            </a:r>
            <a:r>
              <a:rPr lang="en" sz="1200">
                <a:solidFill>
                  <a:schemeClr val="lt2"/>
                </a:solidFill>
                <a:latin typeface="Calibri"/>
                <a:ea typeface="Calibri"/>
                <a:cs typeface="Calibri"/>
                <a:sym typeface="Calibri"/>
              </a:rPr>
              <a:t>facilitates</a:t>
            </a:r>
            <a:r>
              <a:rPr lang="en" sz="1200">
                <a:solidFill>
                  <a:schemeClr val="lt2"/>
                </a:solidFill>
                <a:latin typeface="Calibri"/>
                <a:ea typeface="Calibri"/>
                <a:cs typeface="Calibri"/>
                <a:sym typeface="Calibri"/>
              </a:rPr>
              <a:t> the connection and communication between the database and jupyter notebook </a:t>
            </a:r>
            <a:endParaRPr sz="1200"/>
          </a:p>
        </p:txBody>
      </p:sp>
      <p:sp>
        <p:nvSpPr>
          <p:cNvPr id="124" name="Google Shape;124;p19"/>
          <p:cNvSpPr txBox="1"/>
          <p:nvPr>
            <p:ph idx="1" type="body"/>
          </p:nvPr>
        </p:nvSpPr>
        <p:spPr>
          <a:xfrm>
            <a:off x="4677950" y="916100"/>
            <a:ext cx="4415400" cy="4156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SMOTEENN</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Combination of over and under sampling method that is valuable for imbalance data</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Numpy</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Performs a variety of mathematical operations </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Tensorflow </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Library for high performance numerical computation </a:t>
            </a:r>
            <a:endParaRPr sz="1200">
              <a:solidFill>
                <a:schemeClr val="lt2"/>
              </a:solidFill>
              <a:latin typeface="Calibri"/>
              <a:ea typeface="Calibri"/>
              <a:cs typeface="Calibri"/>
              <a:sym typeface="Calibri"/>
            </a:endParaRPr>
          </a:p>
          <a:p>
            <a:pPr indent="-304800" lvl="0" marL="457200" rtl="0" algn="l">
              <a:lnSpc>
                <a:spcPct val="110795"/>
              </a:lnSpc>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Psycopg2</a:t>
            </a:r>
            <a:endParaRPr sz="1200">
              <a:solidFill>
                <a:schemeClr val="lt2"/>
              </a:solidFill>
              <a:latin typeface="Calibri"/>
              <a:ea typeface="Calibri"/>
              <a:cs typeface="Calibri"/>
              <a:sym typeface="Calibri"/>
            </a:endParaRPr>
          </a:p>
          <a:p>
            <a:pPr indent="-304800" lvl="1" marL="914400" rtl="0" algn="l">
              <a:lnSpc>
                <a:spcPct val="110795"/>
              </a:lnSpc>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Used to perform operations on PostgreSQL using python, it is designed for multi-threaded applications</a:t>
            </a:r>
            <a:endParaRPr sz="1200">
              <a:solidFill>
                <a:schemeClr val="lt2"/>
              </a:solidFill>
              <a:latin typeface="Calibri"/>
              <a:ea typeface="Calibri"/>
              <a:cs typeface="Calibri"/>
              <a:sym typeface="Calibri"/>
            </a:endParaRPr>
          </a:p>
          <a:p>
            <a:pPr indent="-304800" lvl="0" marL="457200" rtl="0" algn="l">
              <a:lnSpc>
                <a:spcPct val="110795"/>
              </a:lnSpc>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Tableau </a:t>
            </a:r>
            <a:endParaRPr sz="1200">
              <a:solidFill>
                <a:schemeClr val="lt2"/>
              </a:solidFill>
              <a:latin typeface="Calibri"/>
              <a:ea typeface="Calibri"/>
              <a:cs typeface="Calibri"/>
              <a:sym typeface="Calibri"/>
            </a:endParaRPr>
          </a:p>
          <a:p>
            <a:pPr indent="-304800" lvl="1" marL="914400" rtl="0" algn="l">
              <a:lnSpc>
                <a:spcPct val="110795"/>
              </a:lnSpc>
              <a:spcBef>
                <a:spcPts val="0"/>
              </a:spcBef>
              <a:spcAft>
                <a:spcPts val="0"/>
              </a:spcAft>
              <a:buClr>
                <a:schemeClr val="accent5"/>
              </a:buClr>
              <a:buSzPts val="1200"/>
              <a:buFont typeface="Calibri"/>
              <a:buChar char="○"/>
            </a:pPr>
            <a:r>
              <a:rPr lang="en" sz="1200">
                <a:solidFill>
                  <a:schemeClr val="lt2"/>
                </a:solidFill>
                <a:latin typeface="Calibri"/>
                <a:ea typeface="Calibri"/>
                <a:cs typeface="Calibri"/>
                <a:sym typeface="Calibri"/>
              </a:rPr>
              <a:t>Public data visualization tool that provides pictorial and graphical representation of data</a:t>
            </a:r>
            <a:endParaRPr/>
          </a:p>
        </p:txBody>
      </p:sp>
      <p:pic>
        <p:nvPicPr>
          <p:cNvPr id="125" name="Google Shape;125;p19"/>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214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Phases of COVID-19 Model </a:t>
            </a:r>
            <a:endParaRPr/>
          </a:p>
        </p:txBody>
      </p:sp>
      <p:sp>
        <p:nvSpPr>
          <p:cNvPr id="131" name="Google Shape;131;p20"/>
          <p:cNvSpPr txBox="1"/>
          <p:nvPr>
            <p:ph idx="1" type="body"/>
          </p:nvPr>
        </p:nvSpPr>
        <p:spPr>
          <a:xfrm>
            <a:off x="200950" y="907975"/>
            <a:ext cx="2998800" cy="3973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2"/>
              </a:buClr>
              <a:buSzPts val="1800"/>
              <a:buFont typeface="Calibri"/>
              <a:buAutoNum type="arabicPeriod"/>
            </a:pPr>
            <a:r>
              <a:rPr lang="en">
                <a:solidFill>
                  <a:schemeClr val="lt2"/>
                </a:solidFill>
                <a:latin typeface="Calibri"/>
                <a:ea typeface="Calibri"/>
                <a:cs typeface="Calibri"/>
                <a:sym typeface="Calibri"/>
              </a:rPr>
              <a:t>Data Exploration</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Data Preprocessing </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Uncover initial patterns &amp; characteristics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Begin to uncover data feature importances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Create visualizations</a:t>
            </a:r>
            <a:endParaRPr sz="1200">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AutoNum type="arabicPeriod"/>
            </a:pPr>
            <a:r>
              <a:rPr lang="en">
                <a:solidFill>
                  <a:schemeClr val="lt2"/>
                </a:solidFill>
                <a:latin typeface="Calibri"/>
                <a:ea typeface="Calibri"/>
                <a:cs typeface="Calibri"/>
                <a:sym typeface="Calibri"/>
              </a:rPr>
              <a:t>Data Analysis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Final pre-processing</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Model planning</a:t>
            </a:r>
            <a:endParaRPr sz="1000">
              <a:solidFill>
                <a:schemeClr val="lt2"/>
              </a:solidFill>
              <a:latin typeface="Calibri"/>
              <a:ea typeface="Calibri"/>
              <a:cs typeface="Calibri"/>
              <a:sym typeface="Calibri"/>
            </a:endParaRPr>
          </a:p>
          <a:p>
            <a:pPr indent="-292100" lvl="2" marL="1371600" rtl="0" algn="l">
              <a:spcBef>
                <a:spcPts val="0"/>
              </a:spcBef>
              <a:spcAft>
                <a:spcPts val="0"/>
              </a:spcAft>
              <a:buClr>
                <a:schemeClr val="lt2"/>
              </a:buClr>
              <a:buSzPts val="1000"/>
              <a:buFont typeface="Calibri"/>
              <a:buAutoNum type="romanLcPeriod"/>
            </a:pPr>
            <a:r>
              <a:rPr lang="en" sz="1000">
                <a:solidFill>
                  <a:schemeClr val="lt2"/>
                </a:solidFill>
                <a:latin typeface="Calibri"/>
                <a:ea typeface="Calibri"/>
                <a:cs typeface="Calibri"/>
                <a:sym typeface="Calibri"/>
              </a:rPr>
              <a:t>Solidify </a:t>
            </a:r>
            <a:r>
              <a:rPr lang="en" sz="1000">
                <a:solidFill>
                  <a:schemeClr val="lt2"/>
                </a:solidFill>
                <a:latin typeface="Calibri"/>
                <a:ea typeface="Calibri"/>
                <a:cs typeface="Calibri"/>
                <a:sym typeface="Calibri"/>
              </a:rPr>
              <a:t> feature importances</a:t>
            </a:r>
            <a:endParaRPr sz="1000">
              <a:solidFill>
                <a:schemeClr val="lt2"/>
              </a:solidFill>
              <a:latin typeface="Calibri"/>
              <a:ea typeface="Calibri"/>
              <a:cs typeface="Calibri"/>
              <a:sym typeface="Calibri"/>
            </a:endParaRPr>
          </a:p>
          <a:p>
            <a:pPr indent="-292100" lvl="2" marL="1371600" rtl="0" algn="l">
              <a:spcBef>
                <a:spcPts val="0"/>
              </a:spcBef>
              <a:spcAft>
                <a:spcPts val="0"/>
              </a:spcAft>
              <a:buClr>
                <a:schemeClr val="lt2"/>
              </a:buClr>
              <a:buSzPts val="1000"/>
              <a:buFont typeface="Calibri"/>
              <a:buAutoNum type="romanLcPeriod"/>
            </a:pPr>
            <a:r>
              <a:rPr lang="en" sz="1000">
                <a:solidFill>
                  <a:schemeClr val="lt2"/>
                </a:solidFill>
                <a:latin typeface="Calibri"/>
                <a:ea typeface="Calibri"/>
                <a:cs typeface="Calibri"/>
                <a:sym typeface="Calibri"/>
              </a:rPr>
              <a:t>Explore multiple models</a:t>
            </a:r>
            <a:endParaRPr sz="10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Modeling Building</a:t>
            </a:r>
            <a:endParaRPr sz="1200">
              <a:solidFill>
                <a:schemeClr val="lt2"/>
              </a:solidFill>
              <a:latin typeface="Calibri"/>
              <a:ea typeface="Calibri"/>
              <a:cs typeface="Calibri"/>
              <a:sym typeface="Calibri"/>
            </a:endParaRPr>
          </a:p>
          <a:p>
            <a:pPr indent="-292100" lvl="2" marL="1371600" rtl="0" algn="l">
              <a:spcBef>
                <a:spcPts val="0"/>
              </a:spcBef>
              <a:spcAft>
                <a:spcPts val="0"/>
              </a:spcAft>
              <a:buClr>
                <a:schemeClr val="lt2"/>
              </a:buClr>
              <a:buSzPts val="1000"/>
              <a:buFont typeface="Calibri"/>
              <a:buAutoNum type="romanLcPeriod"/>
            </a:pPr>
            <a:r>
              <a:rPr lang="en" sz="1000">
                <a:solidFill>
                  <a:schemeClr val="lt2"/>
                </a:solidFill>
                <a:latin typeface="Calibri"/>
                <a:ea typeface="Calibri"/>
                <a:cs typeface="Calibri"/>
                <a:sym typeface="Calibri"/>
              </a:rPr>
              <a:t>Establish best ML model </a:t>
            </a:r>
            <a:endParaRPr sz="10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Optimize Model</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Communicate Results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Create final visualizations</a:t>
            </a:r>
            <a:endParaRPr sz="1200">
              <a:solidFill>
                <a:schemeClr val="lt2"/>
              </a:solidFill>
              <a:latin typeface="Calibri"/>
              <a:ea typeface="Calibri"/>
              <a:cs typeface="Calibri"/>
              <a:sym typeface="Calibri"/>
            </a:endParaRPr>
          </a:p>
        </p:txBody>
      </p:sp>
      <p:pic>
        <p:nvPicPr>
          <p:cNvPr id="132" name="Google Shape;132;p20"/>
          <p:cNvPicPr preferRelativeResize="0"/>
          <p:nvPr/>
        </p:nvPicPr>
        <p:blipFill>
          <a:blip r:embed="rId3">
            <a:alphaModFix/>
          </a:blip>
          <a:stretch>
            <a:fillRect/>
          </a:stretch>
        </p:blipFill>
        <p:spPr>
          <a:xfrm>
            <a:off x="3199750" y="1252038"/>
            <a:ext cx="5839926" cy="2639426"/>
          </a:xfrm>
          <a:prstGeom prst="rect">
            <a:avLst/>
          </a:prstGeom>
          <a:noFill/>
          <a:ln>
            <a:noFill/>
          </a:ln>
        </p:spPr>
      </p:pic>
      <p:pic>
        <p:nvPicPr>
          <p:cNvPr id="133" name="Google Shape;133;p20"/>
          <p:cNvPicPr preferRelativeResize="0"/>
          <p:nvPr/>
        </p:nvPicPr>
        <p:blipFill>
          <a:blip r:embed="rId4">
            <a:alphaModFix/>
          </a:blip>
          <a:stretch>
            <a:fillRect/>
          </a:stretch>
        </p:blipFill>
        <p:spPr>
          <a:xfrm>
            <a:off x="8655722" y="4685125"/>
            <a:ext cx="440225" cy="406825"/>
          </a:xfrm>
          <a:prstGeom prst="rect">
            <a:avLst/>
          </a:prstGeom>
          <a:noFill/>
          <a:ln>
            <a:noFill/>
          </a:ln>
        </p:spPr>
      </p:pic>
      <p:sp>
        <p:nvSpPr>
          <p:cNvPr id="134" name="Google Shape;134;p20"/>
          <p:cNvSpPr txBox="1"/>
          <p:nvPr/>
        </p:nvSpPr>
        <p:spPr>
          <a:xfrm>
            <a:off x="3142625" y="3817325"/>
            <a:ext cx="582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4.</a:t>
            </a:r>
            <a:r>
              <a:rPr lang="en" sz="800">
                <a:solidFill>
                  <a:schemeClr val="lt2"/>
                </a:solidFill>
                <a:latin typeface="Calibri"/>
                <a:ea typeface="Calibri"/>
                <a:cs typeface="Calibri"/>
                <a:sym typeface="Calibri"/>
              </a:rPr>
              <a:t> Machine Learning Process. Adapted by “Feature Engineering for Machine Learning” by Elite Data Science, 2022, July 14,( </a:t>
            </a:r>
            <a:r>
              <a:rPr lang="en" sz="800" u="sng">
                <a:solidFill>
                  <a:schemeClr val="lt2"/>
                </a:solidFill>
                <a:latin typeface="Calibri"/>
                <a:ea typeface="Calibri"/>
                <a:cs typeface="Calibri"/>
                <a:sym typeface="Calibri"/>
                <a:hlinkClick r:id="rId5">
                  <a:extLst>
                    <a:ext uri="{A12FA001-AC4F-418D-AE19-62706E023703}">
                      <ahyp:hlinkClr val="tx"/>
                    </a:ext>
                  </a:extLst>
                </a:hlinkClick>
              </a:rPr>
              <a:t>https://elitedatascience.com/feature-engineering</a:t>
            </a:r>
            <a:r>
              <a:rPr lang="en" sz="800">
                <a:solidFill>
                  <a:schemeClr val="lt2"/>
                </a:solidFill>
                <a:latin typeface="Calibri"/>
                <a:ea typeface="Calibri"/>
                <a:cs typeface="Calibri"/>
                <a:sym typeface="Calibri"/>
              </a:rPr>
              <a:t>). In the public domain</a:t>
            </a:r>
            <a:endParaRPr sz="800">
              <a:solidFill>
                <a:schemeClr val="lt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277250" y="187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Phase 1 : Data Exploration </a:t>
            </a:r>
            <a:endParaRPr/>
          </a:p>
        </p:txBody>
      </p:sp>
      <p:sp>
        <p:nvSpPr>
          <p:cNvPr id="140" name="Google Shape;140;p21"/>
          <p:cNvSpPr txBox="1"/>
          <p:nvPr>
            <p:ph idx="1" type="body"/>
          </p:nvPr>
        </p:nvSpPr>
        <p:spPr>
          <a:xfrm>
            <a:off x="277250" y="760300"/>
            <a:ext cx="8520600" cy="421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Preparing Data (AWS &amp; Postgres)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Data cleaning</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Data transformation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Data reduction</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Utilized  Tableau and Jupyter Notebook to create visual analytics and search for valuable insights of all individual and merged datasets. This included overall patterns and characteristics of the data.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Two merged datasets: COVID cases &amp; COVID deaths</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Implemented correlation matrices and regressions to begin the </a:t>
            </a:r>
            <a:r>
              <a:rPr lang="en">
                <a:solidFill>
                  <a:schemeClr val="lt2"/>
                </a:solidFill>
                <a:latin typeface="Calibri"/>
                <a:ea typeface="Calibri"/>
                <a:cs typeface="Calibri"/>
                <a:sym typeface="Calibri"/>
              </a:rPr>
              <a:t>evaluation</a:t>
            </a:r>
            <a:r>
              <a:rPr lang="en">
                <a:solidFill>
                  <a:schemeClr val="lt2"/>
                </a:solidFill>
                <a:latin typeface="Calibri"/>
                <a:ea typeface="Calibri"/>
                <a:cs typeface="Calibri"/>
                <a:sym typeface="Calibri"/>
              </a:rPr>
              <a:t> of feature importances.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If a particular dataset did not present adequate information, it was necessary to drop inadequate datasets and explore more suitable options.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Established High risk counties: &gt;= 0.9 quantile + 2 std. deviations</a:t>
            </a:r>
            <a:endParaRPr>
              <a:solidFill>
                <a:schemeClr val="lt2"/>
              </a:solidFill>
              <a:latin typeface="Calibri"/>
              <a:ea typeface="Calibri"/>
              <a:cs typeface="Calibri"/>
              <a:sym typeface="Calibri"/>
            </a:endParaRPr>
          </a:p>
        </p:txBody>
      </p:sp>
      <p:pic>
        <p:nvPicPr>
          <p:cNvPr id="141" name="Google Shape;141;p21"/>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